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Default Extension="vml" ContentType="application/vnd.openxmlformats-officedocument.vmlDrawi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0"/>
  </p:notesMasterIdLst>
  <p:sldIdLst>
    <p:sldId id="257" r:id="rId2"/>
    <p:sldId id="258" r:id="rId3"/>
    <p:sldId id="259" r:id="rId4"/>
    <p:sldId id="268" r:id="rId5"/>
    <p:sldId id="270" r:id="rId6"/>
    <p:sldId id="269" r:id="rId7"/>
    <p:sldId id="271" r:id="rId8"/>
    <p:sldId id="260" r:id="rId9"/>
    <p:sldId id="262" r:id="rId10"/>
    <p:sldId id="264" r:id="rId11"/>
    <p:sldId id="263" r:id="rId12"/>
    <p:sldId id="261" r:id="rId13"/>
    <p:sldId id="266" r:id="rId14"/>
    <p:sldId id="267" r:id="rId15"/>
    <p:sldId id="272" r:id="rId16"/>
    <p:sldId id="273" r:id="rId17"/>
    <p:sldId id="274" r:id="rId18"/>
    <p:sldId id="275" r:id="rId19"/>
    <p:sldId id="277" r:id="rId20"/>
    <p:sldId id="276" r:id="rId21"/>
    <p:sldId id="280" r:id="rId22"/>
    <p:sldId id="281" r:id="rId23"/>
    <p:sldId id="291" r:id="rId24"/>
    <p:sldId id="292" r:id="rId25"/>
    <p:sldId id="283" r:id="rId26"/>
    <p:sldId id="282" r:id="rId27"/>
    <p:sldId id="284" r:id="rId28"/>
    <p:sldId id="285" r:id="rId29"/>
    <p:sldId id="286" r:id="rId30"/>
    <p:sldId id="330" r:id="rId31"/>
    <p:sldId id="287" r:id="rId32"/>
    <p:sldId id="288" r:id="rId33"/>
    <p:sldId id="289" r:id="rId34"/>
    <p:sldId id="290" r:id="rId35"/>
    <p:sldId id="293" r:id="rId36"/>
    <p:sldId id="313" r:id="rId37"/>
    <p:sldId id="294" r:id="rId38"/>
    <p:sldId id="295" r:id="rId39"/>
    <p:sldId id="314" r:id="rId40"/>
    <p:sldId id="296" r:id="rId41"/>
    <p:sldId id="297" r:id="rId42"/>
    <p:sldId id="298" r:id="rId43"/>
    <p:sldId id="299" r:id="rId44"/>
    <p:sldId id="315" r:id="rId45"/>
    <p:sldId id="329" r:id="rId46"/>
    <p:sldId id="300" r:id="rId47"/>
    <p:sldId id="301" r:id="rId48"/>
    <p:sldId id="302" r:id="rId49"/>
    <p:sldId id="303" r:id="rId50"/>
    <p:sldId id="304" r:id="rId51"/>
    <p:sldId id="306" r:id="rId52"/>
    <p:sldId id="318" r:id="rId53"/>
    <p:sldId id="319" r:id="rId54"/>
    <p:sldId id="320" r:id="rId55"/>
    <p:sldId id="321" r:id="rId56"/>
    <p:sldId id="322" r:id="rId57"/>
    <p:sldId id="323" r:id="rId58"/>
    <p:sldId id="328" r:id="rId5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243AB"/>
    <a:srgbClr val="99CCFF"/>
    <a:srgbClr val="FBF49F"/>
    <a:srgbClr val="C7E6A4"/>
    <a:srgbClr val="3399FF"/>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8" d="100"/>
          <a:sy n="88" d="100"/>
        </p:scale>
        <p:origin x="-1062"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32.wmf"/><Relationship Id="rId1" Type="http://schemas.openxmlformats.org/officeDocument/2006/relationships/image" Target="../media/image3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3.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image" Target="../media/image36.wmf"/><Relationship Id="rId1" Type="http://schemas.openxmlformats.org/officeDocument/2006/relationships/image" Target="../media/image35.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0.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40.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40.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4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309B20C-A476-4B55-B1AF-F9B74674D32E}" type="datetimeFigureOut">
              <a:rPr lang="en-US" smtClean="0"/>
              <a:pPr/>
              <a:t>1/2/2015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4D87DCB-0F2A-4B1E-880E-FD7D8562B447}"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51041EB-5B79-4A55-AEB4-7E4F1B0A720E}" type="datetimeFigureOut">
              <a:rPr lang="en-US" smtClean="0"/>
              <a:pPr/>
              <a:t>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CFA69D-4CC8-43C5-A2CE-4D90412B7928}"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51041EB-5B79-4A55-AEB4-7E4F1B0A720E}" type="datetimeFigureOut">
              <a:rPr lang="en-US" smtClean="0"/>
              <a:pPr/>
              <a:t>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CFA69D-4CC8-43C5-A2CE-4D90412B792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51041EB-5B79-4A55-AEB4-7E4F1B0A720E}" type="datetimeFigureOut">
              <a:rPr lang="en-US" smtClean="0"/>
              <a:pPr/>
              <a:t>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CFA69D-4CC8-43C5-A2CE-4D90412B792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51041EB-5B79-4A55-AEB4-7E4F1B0A720E}" type="datetimeFigureOut">
              <a:rPr lang="en-US" smtClean="0"/>
              <a:pPr/>
              <a:t>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CFA69D-4CC8-43C5-A2CE-4D90412B792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51041EB-5B79-4A55-AEB4-7E4F1B0A720E}" type="datetimeFigureOut">
              <a:rPr lang="en-US" smtClean="0"/>
              <a:pPr/>
              <a:t>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CFA69D-4CC8-43C5-A2CE-4D90412B7928}"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51041EB-5B79-4A55-AEB4-7E4F1B0A720E}" type="datetimeFigureOut">
              <a:rPr lang="en-US" smtClean="0"/>
              <a:pPr/>
              <a:t>1/2/2015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CFA69D-4CC8-43C5-A2CE-4D90412B792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51041EB-5B79-4A55-AEB4-7E4F1B0A720E}" type="datetimeFigureOut">
              <a:rPr lang="en-US" smtClean="0"/>
              <a:pPr/>
              <a:t>1/2/2015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2CFA69D-4CC8-43C5-A2CE-4D90412B792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51041EB-5B79-4A55-AEB4-7E4F1B0A720E}" type="datetimeFigureOut">
              <a:rPr lang="en-US" smtClean="0"/>
              <a:pPr/>
              <a:t>1/2/2015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2CFA69D-4CC8-43C5-A2CE-4D90412B792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1041EB-5B79-4A55-AEB4-7E4F1B0A720E}" type="datetimeFigureOut">
              <a:rPr lang="en-US" smtClean="0"/>
              <a:pPr/>
              <a:t>1/2/2015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2CFA69D-4CC8-43C5-A2CE-4D90412B792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51041EB-5B79-4A55-AEB4-7E4F1B0A720E}" type="datetimeFigureOut">
              <a:rPr lang="en-US" smtClean="0"/>
              <a:pPr/>
              <a:t>1/2/2015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CFA69D-4CC8-43C5-A2CE-4D90412B792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51041EB-5B79-4A55-AEB4-7E4F1B0A720E}" type="datetimeFigureOut">
              <a:rPr lang="en-US" smtClean="0"/>
              <a:pPr/>
              <a:t>1/2/2015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CFA69D-4CC8-43C5-A2CE-4D90412B792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99CC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1041EB-5B79-4A55-AEB4-7E4F1B0A720E}" type="datetimeFigureOut">
              <a:rPr lang="en-US" smtClean="0"/>
              <a:pPr/>
              <a:t>1/2/2015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CFA69D-4CC8-43C5-A2CE-4D90412B792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google.com/url?sa=i&amp;rct=j&amp;q=statistical+cartoons&amp;source=images&amp;cd=&amp;cad=rja&amp;docid=OqjUoj9H08sDhM&amp;tbnid=V20PWzmvqxzLhM:&amp;ved=0CAUQjRw&amp;url=http://mindbodymusings.blogspot.com/2012/06/some-benefits-and-limits-of-statistics_14.html&amp;ei=aoF9Uem3I8Pk0QGPmoDwDw&amp;bvm=bv.45645796,d.dmQ&amp;psig=AFQjCNHyW4R1RelspQxW6vM5cYmk0sLXcQ&amp;ust=1367265796945585"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1.gi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www.google.com/url?sa=i&amp;rct=j&amp;q=statistical+cartoons&amp;source=images&amp;cd=&amp;cad=rja&amp;docid=YL1qpokEQ8LB3M&amp;tbnid=sz6Mb4Hkg-w8WM:&amp;ved=0CAUQjRw&amp;url=http://lovestats.wordpress.com/dman/&amp;ei=iYB9UZSqIIjX0QHZ-4CgAg&amp;bvm=bv.45645796,d.dmQ&amp;psig=AFQjCNHyW4R1RelspQxW6vM5cYmk0sLXcQ&amp;ust=1367265796945585" TargetMode="Externa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www.google.com/url?sa=i&amp;rct=j&amp;q=statistical+cartoons&amp;source=images&amp;cd=&amp;cad=rja&amp;docid=m_j-mUszjL-j7M&amp;tbnid=JPsyKn4eOG5RoM:&amp;ved=0CAUQjRw&amp;url=http://www.cartoonstock.com/directory/s/statistical_analysis.asp&amp;ei=c4J9UcfGIovs9ASYl4FI&amp;bvm=bv.45645796,d.dmQ&amp;psig=AFQjCNHyW4R1RelspQxW6vM5cYmk0sLXcQ&amp;ust=1367265796945585" TargetMode="Externa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www.google.com/url?sa=i&amp;rct=j&amp;q=statistical+survey+cartoons&amp;source=images&amp;cd=&amp;cad=rja&amp;docid=2o4ZaAZkyb0NPM&amp;tbnid=O-gxJjo1ev9LBM:&amp;ved=0CAUQjRw&amp;url=http://www.stat.columbia.edu/~madigan/1001-Fall2010/&amp;ei=XIN9UdPcGIya8gSXt4GYAg&amp;bvm=bv.45645796,d.dmQ&amp;psig=AFQjCNH2vT-uj90pwudZYLx-J6JhUrGpTQ&amp;ust=1367266472489825" TargetMode="Externa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hyperlink" Target="http://web3.burwoodg-h.schools.nsw.edu.au/wp-content/uploads/2010/11/BGHS-group-photo1.jpg" TargetMode="External"/><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3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hyperlink" Target="http://www.google.com/url?sa=i&amp;rct=j&amp;q=statistical+survey+cartoons&amp;source=images&amp;cd=&amp;cad=rja&amp;docid=XPy6IeAPfgZ51M&amp;tbnid=KubKR_srHyIFqM:&amp;ved=0CAUQjRw&amp;url=http://www.cartoonstock.com/newscartoons/directory/s/survey.asp&amp;ei=fYN9UazrMYrk8gT32IHoDA&amp;bvm=bv.45645796,d.dmQ&amp;psig=AFQjCNH2vT-uj90pwudZYLx-J6JhUrGpTQ&amp;ust=1367266472489825" TargetMode="Externa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oleObject" Target="../embeddings/oleObject2.bin"/></Relationships>
</file>

<file path=ppt/slides/_rels/slide49.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image" Target="../media/image34.jpe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vmlDrawing" Target="../drawings/vmlDrawing3.vml"/><Relationship Id="rId5" Type="http://schemas.openxmlformats.org/officeDocument/2006/relationships/oleObject" Target="../embeddings/oleObject6.bin"/><Relationship Id="rId4" Type="http://schemas.openxmlformats.org/officeDocument/2006/relationships/oleObject" Target="../embeddings/oleObject5.bin"/></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7.xml"/><Relationship Id="rId1" Type="http://schemas.openxmlformats.org/officeDocument/2006/relationships/vmlDrawing" Target="../drawings/vmlDrawing4.vml"/></Relationships>
</file>

<file path=ppt/slides/_rels/slide55.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7.xml"/><Relationship Id="rId1" Type="http://schemas.openxmlformats.org/officeDocument/2006/relationships/vmlDrawing" Target="../drawings/vmlDrawing5.vml"/><Relationship Id="rId4" Type="http://schemas.openxmlformats.org/officeDocument/2006/relationships/image" Target="../media/image41.jpeg"/></Relationships>
</file>

<file path=ppt/slides/_rels/slide56.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7.xml"/><Relationship Id="rId1" Type="http://schemas.openxmlformats.org/officeDocument/2006/relationships/vmlDrawing" Target="../drawings/vmlDrawing6.vml"/></Relationships>
</file>

<file path=ppt/slides/_rels/slide57.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7.xml"/><Relationship Id="rId1" Type="http://schemas.openxmlformats.org/officeDocument/2006/relationships/vmlDrawing" Target="../drawings/vmlDrawing7.vml"/><Relationship Id="rId4" Type="http://schemas.openxmlformats.org/officeDocument/2006/relationships/image" Target="../media/image42.gif"/></Relationships>
</file>

<file path=ppt/slides/_rels/slide58.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04800" y="-228600"/>
            <a:ext cx="8458200" cy="3752851"/>
          </a:xfrm>
        </p:spPr>
        <p:txBody>
          <a:bodyPr>
            <a:normAutofit/>
          </a:bodyPr>
          <a:lstStyle/>
          <a:p>
            <a:r>
              <a:rPr lang="en-US" dirty="0" smtClean="0">
                <a:solidFill>
                  <a:schemeClr val="bg1"/>
                </a:solidFill>
                <a:latin typeface="Arial Rounded MT Bold" pitchFamily="34" charset="0"/>
              </a:rPr>
              <a:t>Common Core Math III Unit 1:</a:t>
            </a:r>
            <a:br>
              <a:rPr lang="en-US" dirty="0" smtClean="0">
                <a:solidFill>
                  <a:schemeClr val="bg1"/>
                </a:solidFill>
                <a:latin typeface="Arial Rounded MT Bold" pitchFamily="34" charset="0"/>
              </a:rPr>
            </a:br>
            <a:r>
              <a:rPr lang="en-US" dirty="0" smtClean="0">
                <a:solidFill>
                  <a:schemeClr val="bg1"/>
                </a:solidFill>
                <a:latin typeface="Arial Rounded MT Bold" pitchFamily="34" charset="0"/>
              </a:rPr>
              <a:t>STATISTICS!</a:t>
            </a:r>
            <a:br>
              <a:rPr lang="en-US" dirty="0" smtClean="0">
                <a:solidFill>
                  <a:schemeClr val="bg1"/>
                </a:solidFill>
                <a:latin typeface="Arial Rounded MT Bold" pitchFamily="34" charset="0"/>
              </a:rPr>
            </a:br>
            <a:r>
              <a:rPr lang="en-US" dirty="0" smtClean="0">
                <a:latin typeface="Arial Rounded MT Bold" pitchFamily="34" charset="0"/>
              </a:rPr>
              <a:t/>
            </a:r>
            <a:br>
              <a:rPr lang="en-US" dirty="0" smtClean="0">
                <a:latin typeface="Arial Rounded MT Bold" pitchFamily="34" charset="0"/>
              </a:rPr>
            </a:br>
            <a:endParaRPr lang="en-US" dirty="0">
              <a:latin typeface="Arial Rounded MT Bold" pitchFamily="34" charset="0"/>
            </a:endParaRPr>
          </a:p>
        </p:txBody>
      </p:sp>
      <p:pic>
        <p:nvPicPr>
          <p:cNvPr id="1026" name="irc_mi" descr="http://4.bp.blogspot.com/-BT0bnPhApmw/T9fhirm4ZPI/AAAAAAAAAPQ/r7j7k6QKnkk/s1600/statistics+comic+2.PNG">
            <a:hlinkClick r:id="rId2"/>
          </p:cNvPr>
          <p:cNvPicPr>
            <a:picLocks noChangeAspect="1" noChangeArrowheads="1"/>
          </p:cNvPicPr>
          <p:nvPr/>
        </p:nvPicPr>
        <p:blipFill>
          <a:blip r:embed="rId3" cstate="print"/>
          <a:srcRect/>
          <a:stretch>
            <a:fillRect/>
          </a:stretch>
        </p:blipFill>
        <p:spPr bwMode="auto">
          <a:xfrm>
            <a:off x="381000" y="2438400"/>
            <a:ext cx="8449480" cy="4267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04800" y="5334000"/>
            <a:ext cx="8648700" cy="1447800"/>
          </a:xfrm>
          <a:prstGeom prst="rect">
            <a:avLst/>
          </a:prstGeom>
        </p:spPr>
        <p:txBody>
          <a:bodyPr vert="horz" lIns="91440" tIns="45720" rIns="91440" bIns="45720" rtlCol="0" anchor="ctr">
            <a:norm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99.7% of the data falls within ± 3</a:t>
            </a:r>
            <a:r>
              <a:rPr kumimoji="0" lang="el-GR" sz="4000" b="1"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σ</a:t>
            </a:r>
            <a:r>
              <a:rPr kumimoji="0" lang="en-US" sz="4400" b="0" i="0" u="none" strike="noStrike" kern="1200" cap="none" spc="0" normalizeH="0" baseline="0" noProof="0" dirty="0" smtClean="0">
                <a:ln>
                  <a:noFill/>
                </a:ln>
                <a:solidFill>
                  <a:schemeClr val="tx1"/>
                </a:solidFill>
                <a:effectLst/>
                <a:uLnTx/>
                <a:uFillTx/>
                <a:latin typeface="Arial Rounded MT Bold" pitchFamily="34" charset="0"/>
                <a:ea typeface="+mj-ea"/>
                <a:cs typeface="+mj-cs"/>
              </a:rPr>
              <a:t/>
            </a:r>
            <a:br>
              <a:rPr kumimoji="0" lang="en-US" sz="4400" b="0" i="0" u="none" strike="noStrike" kern="1200" cap="none" spc="0" normalizeH="0" baseline="0" noProof="0" dirty="0" smtClean="0">
                <a:ln>
                  <a:noFill/>
                </a:ln>
                <a:solidFill>
                  <a:schemeClr val="tx1"/>
                </a:solidFill>
                <a:effectLst/>
                <a:uLnTx/>
                <a:uFillTx/>
                <a:latin typeface="Arial Rounded MT Bold" pitchFamily="34" charset="0"/>
                <a:ea typeface="+mj-ea"/>
                <a:cs typeface="+mj-cs"/>
              </a:rPr>
            </a:br>
            <a:endParaRPr kumimoji="0" lang="en-US" sz="4400" b="0" i="0" u="none" strike="noStrike" kern="1200" cap="none" spc="0" normalizeH="0" baseline="0" noProof="0" dirty="0">
              <a:ln>
                <a:noFill/>
              </a:ln>
              <a:solidFill>
                <a:schemeClr val="tx1"/>
              </a:solidFill>
              <a:effectLst/>
              <a:uLnTx/>
              <a:uFillTx/>
              <a:latin typeface="Arial Rounded MT Bold" pitchFamily="34" charset="0"/>
              <a:ea typeface="+mj-ea"/>
              <a:cs typeface="+mj-cs"/>
            </a:endParaRPr>
          </a:p>
        </p:txBody>
      </p:sp>
      <p:pic>
        <p:nvPicPr>
          <p:cNvPr id="20482" name="Picture 2" descr="http://www.oswego.edu/~srp/stats/images/normal_99.gif"/>
          <p:cNvPicPr>
            <a:picLocks noChangeAspect="1" noChangeArrowheads="1"/>
          </p:cNvPicPr>
          <p:nvPr/>
        </p:nvPicPr>
        <p:blipFill>
          <a:blip r:embed="rId2" cstate="print"/>
          <a:srcRect/>
          <a:stretch>
            <a:fillRect/>
          </a:stretch>
        </p:blipFill>
        <p:spPr bwMode="auto">
          <a:xfrm>
            <a:off x="457199" y="228600"/>
            <a:ext cx="8352937" cy="4953000"/>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http://www.oswego.edu/~srp/stats/images/normal_34.gif"/>
          <p:cNvPicPr>
            <a:picLocks noChangeAspect="1" noChangeArrowheads="1"/>
          </p:cNvPicPr>
          <p:nvPr/>
        </p:nvPicPr>
        <p:blipFill>
          <a:blip r:embed="rId2" cstate="print"/>
          <a:srcRect/>
          <a:stretch>
            <a:fillRect/>
          </a:stretch>
        </p:blipFill>
        <p:spPr bwMode="auto">
          <a:xfrm>
            <a:off x="91440" y="1066800"/>
            <a:ext cx="8976360" cy="4724400"/>
          </a:xfrm>
          <a:prstGeom prst="rect">
            <a:avLst/>
          </a:prstGeom>
          <a:noFill/>
        </p:spPr>
      </p:pic>
      <p:sp>
        <p:nvSpPr>
          <p:cNvPr id="5" name="Title 1"/>
          <p:cNvSpPr txBox="1">
            <a:spLocks/>
          </p:cNvSpPr>
          <p:nvPr/>
        </p:nvSpPr>
        <p:spPr>
          <a:xfrm>
            <a:off x="228600" y="228600"/>
            <a:ext cx="8648700" cy="1447800"/>
          </a:xfrm>
          <a:prstGeom prst="rect">
            <a:avLst/>
          </a:prstGeom>
        </p:spPr>
        <p:txBody>
          <a:bodyPr vert="horz" lIns="91440" tIns="45720" rIns="91440" bIns="45720" rtlCol="0" anchor="ctr">
            <a:norm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3800" b="1"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When you break it</a:t>
            </a:r>
            <a:r>
              <a:rPr kumimoji="0" lang="en-US" sz="3800" b="1" i="0" u="none" strike="noStrike" kern="1200" cap="none" spc="0" normalizeH="0" noProof="0" dirty="0" smtClean="0">
                <a:ln>
                  <a:noFill/>
                </a:ln>
                <a:solidFill>
                  <a:schemeClr val="tx1"/>
                </a:solidFill>
                <a:effectLst/>
                <a:uLnTx/>
                <a:uFillTx/>
                <a:latin typeface="Times New Roman" pitchFamily="18" charset="0"/>
                <a:ea typeface="+mj-ea"/>
                <a:cs typeface="Times New Roman" pitchFamily="18" charset="0"/>
              </a:rPr>
              <a:t> up…</a:t>
            </a:r>
            <a:r>
              <a:rPr kumimoji="0" lang="en-US" sz="4400" b="0" i="0" u="none" strike="noStrike" kern="1200" cap="none" spc="0" normalizeH="0" baseline="0" noProof="0" dirty="0" smtClean="0">
                <a:ln>
                  <a:noFill/>
                </a:ln>
                <a:solidFill>
                  <a:schemeClr val="tx1"/>
                </a:solidFill>
                <a:effectLst/>
                <a:uLnTx/>
                <a:uFillTx/>
                <a:latin typeface="Arial Rounded MT Bold" pitchFamily="34" charset="0"/>
                <a:ea typeface="+mj-ea"/>
                <a:cs typeface="+mj-cs"/>
              </a:rPr>
              <a:t/>
            </a:r>
            <a:br>
              <a:rPr kumimoji="0" lang="en-US" sz="4400" b="0" i="0" u="none" strike="noStrike" kern="1200" cap="none" spc="0" normalizeH="0" baseline="0" noProof="0" dirty="0" smtClean="0">
                <a:ln>
                  <a:noFill/>
                </a:ln>
                <a:solidFill>
                  <a:schemeClr val="tx1"/>
                </a:solidFill>
                <a:effectLst/>
                <a:uLnTx/>
                <a:uFillTx/>
                <a:latin typeface="Arial Rounded MT Bold" pitchFamily="34" charset="0"/>
                <a:ea typeface="+mj-ea"/>
                <a:cs typeface="+mj-cs"/>
              </a:rPr>
            </a:br>
            <a:endParaRPr kumimoji="0" lang="en-US" sz="4400" b="0" i="0" u="none" strike="noStrike" kern="1200" cap="none" spc="0" normalizeH="0" baseline="0" noProof="0" dirty="0">
              <a:ln>
                <a:noFill/>
              </a:ln>
              <a:solidFill>
                <a:schemeClr val="tx1"/>
              </a:solidFill>
              <a:effectLst/>
              <a:uLnTx/>
              <a:uFillTx/>
              <a:latin typeface="Arial Rounded MT Bold" pitchFamily="34" charset="0"/>
              <a:ea typeface="+mj-ea"/>
              <a:cs typeface="+mj-cs"/>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0"/>
            <a:ext cx="8458200" cy="1828800"/>
          </a:xfrm>
          <a:prstGeom prst="rect">
            <a:avLst/>
          </a:prstGeom>
        </p:spPr>
        <p:txBody>
          <a:bodyPr vert="horz" lIns="91440" tIns="45720" rIns="91440" bIns="45720" rtlCol="0" anchor="ctr">
            <a:norm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
            </a:r>
            <a:br>
              <a:rPr kumimoji="0" lang="en-US" sz="4400" b="1"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br>
            <a:endParaRPr kumimoji="0" lang="en-US" sz="4400" b="1" i="0" u="none" strike="noStrike" kern="1200" cap="none" spc="0" normalizeH="0" baseline="0" noProof="0" dirty="0">
              <a:ln>
                <a:noFill/>
              </a:ln>
              <a:solidFill>
                <a:schemeClr val="tx1"/>
              </a:solidFill>
              <a:effectLst/>
              <a:uLnTx/>
              <a:uFillTx/>
              <a:latin typeface="Times New Roman" pitchFamily="18" charset="0"/>
              <a:ea typeface="+mj-ea"/>
              <a:cs typeface="Times New Roman" pitchFamily="18" charset="0"/>
            </a:endParaRPr>
          </a:p>
        </p:txBody>
      </p:sp>
      <p:sp>
        <p:nvSpPr>
          <p:cNvPr id="5" name="Title 1"/>
          <p:cNvSpPr txBox="1">
            <a:spLocks/>
          </p:cNvSpPr>
          <p:nvPr/>
        </p:nvSpPr>
        <p:spPr>
          <a:xfrm>
            <a:off x="457200" y="1066800"/>
            <a:ext cx="8229600" cy="5562600"/>
          </a:xfrm>
          <a:prstGeom prst="rect">
            <a:avLst/>
          </a:prstGeom>
        </p:spPr>
        <p:txBody>
          <a:bodyPr vert="horz" lIns="91440" tIns="45720" rIns="91440" bIns="45720" rtlCol="0" anchor="ctr">
            <a:normAutofit fontScale="25000" lnSpcReduction="20000"/>
          </a:bodyPr>
          <a:lstStyle/>
          <a:p>
            <a:pPr>
              <a:spcBef>
                <a:spcPct val="0"/>
              </a:spcBef>
            </a:pPr>
            <a:r>
              <a:rPr lang="en-US" sz="14400" dirty="0" smtClean="0">
                <a:latin typeface="Times New Roman" pitchFamily="18" charset="0"/>
                <a:ea typeface="+mj-ea"/>
                <a:cs typeface="Times New Roman" pitchFamily="18" charset="0"/>
              </a:rPr>
              <a:t>The scores on the CCM3 midterm were normally distributed.  The mean is 82 with a standard deviation of 5.  Find the probability that a randomly selected person:</a:t>
            </a:r>
          </a:p>
          <a:p>
            <a:pPr algn="ctr">
              <a:spcBef>
                <a:spcPct val="0"/>
              </a:spcBef>
            </a:pPr>
            <a:endParaRPr lang="en-US" sz="14400" dirty="0" smtClean="0">
              <a:latin typeface="Times New Roman" pitchFamily="18" charset="0"/>
              <a:ea typeface="+mj-ea"/>
              <a:cs typeface="Times New Roman" pitchFamily="18" charset="0"/>
            </a:endParaRPr>
          </a:p>
          <a:p>
            <a:pPr>
              <a:spcBef>
                <a:spcPct val="0"/>
              </a:spcBef>
            </a:pPr>
            <a:r>
              <a:rPr lang="en-US" sz="14400" dirty="0" smtClean="0">
                <a:latin typeface="Times New Roman" pitchFamily="18" charset="0"/>
                <a:ea typeface="+mj-ea"/>
                <a:cs typeface="Times New Roman" pitchFamily="18" charset="0"/>
              </a:rPr>
              <a:t>a.  scored between 77 and 87 	</a:t>
            </a:r>
          </a:p>
          <a:p>
            <a:pPr>
              <a:spcBef>
                <a:spcPct val="0"/>
              </a:spcBef>
            </a:pPr>
            <a:r>
              <a:rPr lang="en-US" sz="14400" dirty="0" smtClean="0">
                <a:latin typeface="Times New Roman" pitchFamily="18" charset="0"/>
                <a:ea typeface="+mj-ea"/>
                <a:cs typeface="Times New Roman" pitchFamily="18" charset="0"/>
              </a:rPr>
              <a:t>b.  scored between 82 and 87	</a:t>
            </a:r>
          </a:p>
          <a:p>
            <a:pPr>
              <a:spcBef>
                <a:spcPct val="0"/>
              </a:spcBef>
            </a:pPr>
            <a:r>
              <a:rPr lang="en-US" sz="14400" dirty="0" smtClean="0">
                <a:latin typeface="Times New Roman" pitchFamily="18" charset="0"/>
                <a:ea typeface="+mj-ea"/>
                <a:cs typeface="Times New Roman" pitchFamily="18" charset="0"/>
              </a:rPr>
              <a:t>c.  scored between 72 and 87	</a:t>
            </a:r>
          </a:p>
          <a:p>
            <a:pPr>
              <a:spcBef>
                <a:spcPct val="0"/>
              </a:spcBef>
            </a:pPr>
            <a:r>
              <a:rPr lang="en-US" sz="14400" dirty="0" smtClean="0">
                <a:latin typeface="Times New Roman" pitchFamily="18" charset="0"/>
                <a:ea typeface="+mj-ea"/>
                <a:cs typeface="Times New Roman" pitchFamily="18" charset="0"/>
              </a:rPr>
              <a:t>d.  scored higher than 92		</a:t>
            </a:r>
          </a:p>
          <a:p>
            <a:pPr>
              <a:spcBef>
                <a:spcPct val="0"/>
              </a:spcBef>
            </a:pPr>
            <a:r>
              <a:rPr lang="en-US" sz="14400" dirty="0" smtClean="0">
                <a:latin typeface="Times New Roman" pitchFamily="18" charset="0"/>
                <a:ea typeface="+mj-ea"/>
                <a:cs typeface="Times New Roman" pitchFamily="18" charset="0"/>
              </a:rPr>
              <a:t>e.  scored less than 77</a:t>
            </a:r>
          </a:p>
          <a:p>
            <a:pPr>
              <a:spcBef>
                <a:spcPct val="0"/>
              </a:spcBef>
            </a:pPr>
            <a:endParaRPr lang="en-US" sz="14400" dirty="0" smtClean="0">
              <a:latin typeface="Arial Rounded MT Bold" pitchFamily="34" charset="0"/>
              <a:ea typeface="+mj-ea"/>
              <a:cs typeface="+mj-cs"/>
            </a:endParaRPr>
          </a:p>
          <a:p>
            <a:pPr>
              <a:spcBef>
                <a:spcPct val="0"/>
              </a:spcBef>
            </a:pPr>
            <a:r>
              <a:rPr lang="en-US" sz="3800" dirty="0" smtClean="0">
                <a:latin typeface="Arial Rounded MT Bold" pitchFamily="34" charset="0"/>
                <a:ea typeface="+mj-ea"/>
                <a:cs typeface="+mj-cs"/>
              </a:rPr>
              <a:t>	 </a:t>
            </a:r>
            <a:r>
              <a:rPr kumimoji="0" lang="en-US" sz="4400" b="0" i="0" u="none" strike="noStrike" kern="1200" cap="none" spc="0" normalizeH="0" baseline="0" noProof="0" dirty="0" smtClean="0">
                <a:ln>
                  <a:noFill/>
                </a:ln>
                <a:solidFill>
                  <a:schemeClr val="tx1"/>
                </a:solidFill>
                <a:effectLst/>
                <a:uLnTx/>
                <a:uFillTx/>
                <a:latin typeface="Arial Rounded MT Bold" pitchFamily="34" charset="0"/>
                <a:ea typeface="+mj-ea"/>
                <a:cs typeface="+mj-cs"/>
              </a:rPr>
              <a:t/>
            </a:r>
            <a:br>
              <a:rPr kumimoji="0" lang="en-US" sz="4400" b="0" i="0" u="none" strike="noStrike" kern="1200" cap="none" spc="0" normalizeH="0" baseline="0" noProof="0" dirty="0" smtClean="0">
                <a:ln>
                  <a:noFill/>
                </a:ln>
                <a:solidFill>
                  <a:schemeClr val="tx1"/>
                </a:solidFill>
                <a:effectLst/>
                <a:uLnTx/>
                <a:uFillTx/>
                <a:latin typeface="Arial Rounded MT Bold" pitchFamily="34" charset="0"/>
                <a:ea typeface="+mj-ea"/>
                <a:cs typeface="+mj-cs"/>
              </a:rPr>
            </a:br>
            <a:endParaRPr kumimoji="0" lang="en-US" sz="4400" b="0" i="0" u="none" strike="noStrike" kern="1200" cap="none" spc="0" normalizeH="0" baseline="0" noProof="0" dirty="0">
              <a:ln>
                <a:noFill/>
              </a:ln>
              <a:solidFill>
                <a:schemeClr val="tx1"/>
              </a:solidFill>
              <a:effectLst/>
              <a:uLnTx/>
              <a:uFillTx/>
              <a:latin typeface="Arial Rounded MT Bold" pitchFamily="34" charset="0"/>
              <a:ea typeface="+mj-ea"/>
              <a:cs typeface="+mj-cs"/>
            </a:endParaRPr>
          </a:p>
        </p:txBody>
      </p:sp>
      <p:sp>
        <p:nvSpPr>
          <p:cNvPr id="6" name="Title 1"/>
          <p:cNvSpPr txBox="1">
            <a:spLocks/>
          </p:cNvSpPr>
          <p:nvPr/>
        </p:nvSpPr>
        <p:spPr>
          <a:xfrm>
            <a:off x="152400" y="152400"/>
            <a:ext cx="8458200" cy="1828800"/>
          </a:xfrm>
          <a:prstGeom prst="rect">
            <a:avLst/>
          </a:prstGeom>
        </p:spPr>
        <p:txBody>
          <a:bodyPr vert="horz" lIns="91440" tIns="45720" rIns="91440" bIns="45720" rtlCol="0" anchor="ctr">
            <a:norm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How do you use this?</a:t>
            </a:r>
          </a:p>
          <a:p>
            <a:pPr marL="0" marR="0" lvl="0" indent="0" defTabSz="9144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a:ln>
                <a:noFill/>
              </a:ln>
              <a:solidFill>
                <a:schemeClr val="tx1"/>
              </a:solidFill>
              <a:effectLst/>
              <a:uLnTx/>
              <a:uFillTx/>
              <a:latin typeface="Arial Rounded MT Bold" pitchFamily="34" charset="0"/>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62000" y="5257800"/>
            <a:ext cx="7848600" cy="990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p:cNvGrpSpPr/>
          <p:nvPr/>
        </p:nvGrpSpPr>
        <p:grpSpPr>
          <a:xfrm>
            <a:off x="1524000" y="5257800"/>
            <a:ext cx="6019800" cy="584775"/>
            <a:chOff x="1524000" y="3048000"/>
            <a:chExt cx="6019800" cy="584775"/>
          </a:xfrm>
        </p:grpSpPr>
        <p:sp>
          <p:nvSpPr>
            <p:cNvPr id="7" name="TextBox 6"/>
            <p:cNvSpPr txBox="1"/>
            <p:nvPr/>
          </p:nvSpPr>
          <p:spPr>
            <a:xfrm>
              <a:off x="4267200" y="3048000"/>
              <a:ext cx="609600" cy="584775"/>
            </a:xfrm>
            <a:prstGeom prst="rect">
              <a:avLst/>
            </a:prstGeom>
            <a:noFill/>
          </p:spPr>
          <p:txBody>
            <a:bodyPr wrap="square" rtlCol="0">
              <a:spAutoFit/>
            </a:bodyPr>
            <a:lstStyle/>
            <a:p>
              <a:r>
                <a:rPr lang="en-US" sz="3200" b="1" dirty="0" smtClean="0">
                  <a:solidFill>
                    <a:srgbClr val="FF0000"/>
                  </a:solidFill>
                </a:rPr>
                <a:t>82</a:t>
              </a:r>
              <a:endParaRPr lang="en-US" sz="3200" b="1" dirty="0">
                <a:solidFill>
                  <a:srgbClr val="FF0000"/>
                </a:solidFill>
              </a:endParaRPr>
            </a:p>
          </p:txBody>
        </p:sp>
        <p:sp>
          <p:nvSpPr>
            <p:cNvPr id="8" name="TextBox 7"/>
            <p:cNvSpPr txBox="1"/>
            <p:nvPr/>
          </p:nvSpPr>
          <p:spPr>
            <a:xfrm>
              <a:off x="5105400" y="3048000"/>
              <a:ext cx="609600" cy="584775"/>
            </a:xfrm>
            <a:prstGeom prst="rect">
              <a:avLst/>
            </a:prstGeom>
            <a:noFill/>
          </p:spPr>
          <p:txBody>
            <a:bodyPr wrap="square" rtlCol="0">
              <a:spAutoFit/>
            </a:bodyPr>
            <a:lstStyle/>
            <a:p>
              <a:r>
                <a:rPr lang="en-US" sz="3200" b="1" dirty="0" smtClean="0">
                  <a:solidFill>
                    <a:srgbClr val="FF0000"/>
                  </a:solidFill>
                </a:rPr>
                <a:t>87</a:t>
              </a:r>
              <a:endParaRPr lang="en-US" sz="3200" b="1" dirty="0">
                <a:solidFill>
                  <a:srgbClr val="FF0000"/>
                </a:solidFill>
              </a:endParaRPr>
            </a:p>
          </p:txBody>
        </p:sp>
        <p:sp>
          <p:nvSpPr>
            <p:cNvPr id="9" name="TextBox 8"/>
            <p:cNvSpPr txBox="1"/>
            <p:nvPr/>
          </p:nvSpPr>
          <p:spPr>
            <a:xfrm>
              <a:off x="6096000" y="3048000"/>
              <a:ext cx="609600" cy="584775"/>
            </a:xfrm>
            <a:prstGeom prst="rect">
              <a:avLst/>
            </a:prstGeom>
            <a:noFill/>
          </p:spPr>
          <p:txBody>
            <a:bodyPr wrap="square" rtlCol="0">
              <a:spAutoFit/>
            </a:bodyPr>
            <a:lstStyle/>
            <a:p>
              <a:r>
                <a:rPr lang="en-US" sz="3200" b="1" dirty="0" smtClean="0">
                  <a:solidFill>
                    <a:srgbClr val="FF0000"/>
                  </a:solidFill>
                </a:rPr>
                <a:t>92</a:t>
              </a:r>
              <a:endParaRPr lang="en-US" sz="3200" b="1" dirty="0">
                <a:solidFill>
                  <a:srgbClr val="FF0000"/>
                </a:solidFill>
              </a:endParaRPr>
            </a:p>
          </p:txBody>
        </p:sp>
        <p:sp>
          <p:nvSpPr>
            <p:cNvPr id="10" name="TextBox 9"/>
            <p:cNvSpPr txBox="1"/>
            <p:nvPr/>
          </p:nvSpPr>
          <p:spPr>
            <a:xfrm>
              <a:off x="6934200" y="3048000"/>
              <a:ext cx="609600" cy="584775"/>
            </a:xfrm>
            <a:prstGeom prst="rect">
              <a:avLst/>
            </a:prstGeom>
            <a:noFill/>
          </p:spPr>
          <p:txBody>
            <a:bodyPr wrap="square" rtlCol="0">
              <a:spAutoFit/>
            </a:bodyPr>
            <a:lstStyle/>
            <a:p>
              <a:r>
                <a:rPr lang="en-US" sz="3200" b="1" dirty="0" smtClean="0">
                  <a:solidFill>
                    <a:srgbClr val="FF0000"/>
                  </a:solidFill>
                </a:rPr>
                <a:t>97</a:t>
              </a:r>
              <a:endParaRPr lang="en-US" sz="3200" b="1" dirty="0">
                <a:solidFill>
                  <a:srgbClr val="FF0000"/>
                </a:solidFill>
              </a:endParaRPr>
            </a:p>
          </p:txBody>
        </p:sp>
        <p:sp>
          <p:nvSpPr>
            <p:cNvPr id="11" name="TextBox 10"/>
            <p:cNvSpPr txBox="1"/>
            <p:nvPr/>
          </p:nvSpPr>
          <p:spPr>
            <a:xfrm>
              <a:off x="3352800" y="3048000"/>
              <a:ext cx="609600" cy="584775"/>
            </a:xfrm>
            <a:prstGeom prst="rect">
              <a:avLst/>
            </a:prstGeom>
            <a:noFill/>
          </p:spPr>
          <p:txBody>
            <a:bodyPr wrap="square" rtlCol="0">
              <a:spAutoFit/>
            </a:bodyPr>
            <a:lstStyle/>
            <a:p>
              <a:r>
                <a:rPr lang="en-US" sz="3200" b="1" dirty="0" smtClean="0">
                  <a:solidFill>
                    <a:srgbClr val="FF0000"/>
                  </a:solidFill>
                </a:rPr>
                <a:t>77</a:t>
              </a:r>
              <a:endParaRPr lang="en-US" sz="3200" b="1" dirty="0">
                <a:solidFill>
                  <a:srgbClr val="FF0000"/>
                </a:solidFill>
              </a:endParaRPr>
            </a:p>
          </p:txBody>
        </p:sp>
        <p:sp>
          <p:nvSpPr>
            <p:cNvPr id="12" name="TextBox 11"/>
            <p:cNvSpPr txBox="1"/>
            <p:nvPr/>
          </p:nvSpPr>
          <p:spPr>
            <a:xfrm>
              <a:off x="2514600" y="3048000"/>
              <a:ext cx="609600" cy="584775"/>
            </a:xfrm>
            <a:prstGeom prst="rect">
              <a:avLst/>
            </a:prstGeom>
            <a:noFill/>
          </p:spPr>
          <p:txBody>
            <a:bodyPr wrap="square" rtlCol="0">
              <a:spAutoFit/>
            </a:bodyPr>
            <a:lstStyle/>
            <a:p>
              <a:r>
                <a:rPr lang="en-US" sz="3200" b="1" dirty="0" smtClean="0">
                  <a:solidFill>
                    <a:srgbClr val="FF0000"/>
                  </a:solidFill>
                </a:rPr>
                <a:t>72</a:t>
              </a:r>
              <a:endParaRPr lang="en-US" sz="3200" b="1" dirty="0">
                <a:solidFill>
                  <a:srgbClr val="FF0000"/>
                </a:solidFill>
              </a:endParaRPr>
            </a:p>
          </p:txBody>
        </p:sp>
        <p:sp>
          <p:nvSpPr>
            <p:cNvPr id="13" name="TextBox 12"/>
            <p:cNvSpPr txBox="1"/>
            <p:nvPr/>
          </p:nvSpPr>
          <p:spPr>
            <a:xfrm>
              <a:off x="1524000" y="3048000"/>
              <a:ext cx="609600" cy="584775"/>
            </a:xfrm>
            <a:prstGeom prst="rect">
              <a:avLst/>
            </a:prstGeom>
            <a:noFill/>
          </p:spPr>
          <p:txBody>
            <a:bodyPr wrap="square" rtlCol="0">
              <a:spAutoFit/>
            </a:bodyPr>
            <a:lstStyle/>
            <a:p>
              <a:r>
                <a:rPr lang="en-US" sz="3200" b="1" dirty="0" smtClean="0">
                  <a:solidFill>
                    <a:srgbClr val="FF0000"/>
                  </a:solidFill>
                </a:rPr>
                <a:t>67</a:t>
              </a:r>
              <a:endParaRPr lang="en-US" sz="3200" b="1" dirty="0">
                <a:solidFill>
                  <a:srgbClr val="FF0000"/>
                </a:solidFill>
              </a:endParaRPr>
            </a:p>
          </p:txBody>
        </p:sp>
      </p:grpSp>
      <p:sp>
        <p:nvSpPr>
          <p:cNvPr id="15" name="TextBox 14"/>
          <p:cNvSpPr txBox="1"/>
          <p:nvPr/>
        </p:nvSpPr>
        <p:spPr>
          <a:xfrm>
            <a:off x="685800" y="194608"/>
            <a:ext cx="7696200" cy="1938992"/>
          </a:xfrm>
          <a:prstGeom prst="rect">
            <a:avLst/>
          </a:prstGeom>
          <a:noFill/>
        </p:spPr>
        <p:txBody>
          <a:bodyPr wrap="square" rtlCol="0">
            <a:spAutoFit/>
          </a:bodyPr>
          <a:lstStyle/>
          <a:p>
            <a:r>
              <a:rPr lang="en-US" sz="4000" dirty="0" smtClean="0">
                <a:latin typeface="Times New Roman" pitchFamily="18" charset="0"/>
                <a:cs typeface="Times New Roman" pitchFamily="18" charset="0"/>
              </a:rPr>
              <a:t>Draw the curve, add the mean, then add the standard deviations above and below the mean…</a:t>
            </a:r>
            <a:endParaRPr lang="en-US" sz="4000" dirty="0">
              <a:latin typeface="Times New Roman" pitchFamily="18" charset="0"/>
              <a:cs typeface="Times New Roman" pitchFamily="18" charset="0"/>
            </a:endParaRPr>
          </a:p>
        </p:txBody>
      </p:sp>
      <p:pic>
        <p:nvPicPr>
          <p:cNvPr id="16" name="Picture 2" descr="http://www.oswego.edu/~srp/stats/images/normal_34.gif"/>
          <p:cNvPicPr>
            <a:picLocks noChangeAspect="1" noChangeArrowheads="1"/>
          </p:cNvPicPr>
          <p:nvPr/>
        </p:nvPicPr>
        <p:blipFill>
          <a:blip r:embed="rId2" cstate="print"/>
          <a:srcRect/>
          <a:stretch>
            <a:fillRect/>
          </a:stretch>
        </p:blipFill>
        <p:spPr bwMode="auto">
          <a:xfrm>
            <a:off x="838200" y="2133600"/>
            <a:ext cx="7620000" cy="309612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04800" y="228600"/>
            <a:ext cx="8458200" cy="1752600"/>
          </a:xfrm>
          <a:prstGeom prst="rect">
            <a:avLst/>
          </a:prstGeom>
        </p:spPr>
        <p:txBody>
          <a:bodyPr vert="horz" lIns="91440" tIns="45720" rIns="91440" bIns="45720" rtlCol="0" anchor="ctr">
            <a:normAutofit fontScale="62500" lnSpcReduction="20000"/>
          </a:bodyPr>
          <a:lstStyle/>
          <a:p>
            <a:pPr>
              <a:spcBef>
                <a:spcPct val="0"/>
              </a:spcBef>
            </a:pPr>
            <a:endParaRPr lang="en-US" sz="4400" dirty="0" smtClean="0">
              <a:latin typeface="Times New Roman" pitchFamily="18" charset="0"/>
              <a:ea typeface="+mj-ea"/>
              <a:cs typeface="Times New Roman" pitchFamily="18" charset="0"/>
            </a:endParaRPr>
          </a:p>
          <a:p>
            <a:pPr marL="1371600" indent="-1371600">
              <a:spcBef>
                <a:spcPct val="0"/>
              </a:spcBef>
            </a:pPr>
            <a:r>
              <a:rPr lang="en-US" sz="6400" dirty="0" smtClean="0">
                <a:latin typeface="Times New Roman" pitchFamily="18" charset="0"/>
                <a:ea typeface="+mj-ea"/>
                <a:cs typeface="Times New Roman" pitchFamily="18" charset="0"/>
              </a:rPr>
              <a:t>a. scored between 77 and 87 </a:t>
            </a:r>
            <a:r>
              <a:rPr lang="en-US" sz="4700" i="1" dirty="0" smtClean="0">
                <a:latin typeface="Times New Roman" pitchFamily="18" charset="0"/>
                <a:ea typeface="+mj-ea"/>
                <a:cs typeface="Times New Roman" pitchFamily="18" charset="0"/>
              </a:rPr>
              <a:t>	</a:t>
            </a:r>
            <a:r>
              <a:rPr lang="en-US" sz="4400" i="1" dirty="0" smtClean="0">
                <a:latin typeface="Times New Roman" pitchFamily="18" charset="0"/>
                <a:ea typeface="+mj-ea"/>
                <a:cs typeface="Times New Roman" pitchFamily="18" charset="0"/>
              </a:rPr>
              <a:t>		 </a:t>
            </a:r>
            <a:r>
              <a:rPr kumimoji="0" lang="en-US" sz="4400" b="0" i="1"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
            </a:r>
            <a:br>
              <a:rPr kumimoji="0" lang="en-US" sz="4400" b="0" i="1"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br>
            <a:endParaRPr kumimoji="0" lang="en-US" sz="4400" b="0" i="1" u="none" strike="noStrike" kern="1200" cap="none" spc="0" normalizeH="0" baseline="0" noProof="0" dirty="0">
              <a:ln>
                <a:noFill/>
              </a:ln>
              <a:solidFill>
                <a:schemeClr val="tx1"/>
              </a:solidFill>
              <a:effectLst/>
              <a:uLnTx/>
              <a:uFillTx/>
              <a:latin typeface="Times New Roman" pitchFamily="18" charset="0"/>
              <a:ea typeface="+mj-ea"/>
              <a:cs typeface="Times New Roman" pitchFamily="18" charset="0"/>
            </a:endParaRPr>
          </a:p>
        </p:txBody>
      </p:sp>
      <p:sp>
        <p:nvSpPr>
          <p:cNvPr id="5" name="Title 1"/>
          <p:cNvSpPr txBox="1">
            <a:spLocks/>
          </p:cNvSpPr>
          <p:nvPr/>
        </p:nvSpPr>
        <p:spPr>
          <a:xfrm>
            <a:off x="228600" y="1295400"/>
            <a:ext cx="8382000" cy="990600"/>
          </a:xfrm>
          <a:prstGeom prst="rect">
            <a:avLst/>
          </a:prstGeom>
        </p:spPr>
        <p:txBody>
          <a:bodyPr vert="horz" lIns="91440" tIns="45720" rIns="91440" bIns="45720" rtlCol="0" anchor="ctr">
            <a:normAutofit fontScale="70000" lnSpcReduction="20000"/>
          </a:bodyPr>
          <a:lstStyle/>
          <a:p>
            <a:pPr>
              <a:spcBef>
                <a:spcPct val="0"/>
              </a:spcBef>
            </a:pPr>
            <a:r>
              <a:rPr lang="en-US" sz="4400" dirty="0" smtClean="0">
                <a:latin typeface="Times New Roman" pitchFamily="18" charset="0"/>
                <a:ea typeface="+mj-ea"/>
                <a:cs typeface="Times New Roman" pitchFamily="18" charset="0"/>
              </a:rPr>
              <a:t>	</a:t>
            </a:r>
          </a:p>
          <a:p>
            <a:pPr>
              <a:spcBef>
                <a:spcPct val="0"/>
              </a:spcBef>
            </a:pPr>
            <a:r>
              <a:rPr lang="en-US" sz="5700" dirty="0" smtClean="0">
                <a:latin typeface="Times New Roman" pitchFamily="18" charset="0"/>
                <a:ea typeface="+mj-ea"/>
                <a:cs typeface="Times New Roman" pitchFamily="18" charset="0"/>
              </a:rPr>
              <a:t>b.  scored between 82 and 87</a:t>
            </a:r>
            <a:r>
              <a:rPr lang="en-US" sz="5200" dirty="0" smtClean="0">
                <a:latin typeface="Times New Roman" pitchFamily="18" charset="0"/>
                <a:ea typeface="+mj-ea"/>
                <a:cs typeface="Times New Roman" pitchFamily="18" charset="0"/>
              </a:rPr>
              <a:t>	</a:t>
            </a:r>
          </a:p>
        </p:txBody>
      </p:sp>
      <p:sp>
        <p:nvSpPr>
          <p:cNvPr id="6" name="Title 1"/>
          <p:cNvSpPr txBox="1">
            <a:spLocks/>
          </p:cNvSpPr>
          <p:nvPr/>
        </p:nvSpPr>
        <p:spPr>
          <a:xfrm>
            <a:off x="228600" y="2209800"/>
            <a:ext cx="8686800" cy="1676400"/>
          </a:xfrm>
          <a:prstGeom prst="rect">
            <a:avLst/>
          </a:prstGeom>
        </p:spPr>
        <p:txBody>
          <a:bodyPr vert="horz" lIns="91440" tIns="45720" rIns="91440" bIns="45720" rtlCol="0" anchor="ctr">
            <a:normAutofit fontScale="62500" lnSpcReduction="20000"/>
          </a:bodyPr>
          <a:lstStyle/>
          <a:p>
            <a:pPr>
              <a:spcBef>
                <a:spcPct val="0"/>
              </a:spcBef>
            </a:pPr>
            <a:r>
              <a:rPr lang="en-US" sz="4400" dirty="0" smtClean="0">
                <a:latin typeface="Times New Roman" pitchFamily="18" charset="0"/>
                <a:ea typeface="+mj-ea"/>
                <a:cs typeface="Times New Roman" pitchFamily="18" charset="0"/>
              </a:rPr>
              <a:t>	</a:t>
            </a:r>
          </a:p>
          <a:p>
            <a:pPr marL="1371600" indent="-1371600">
              <a:spcBef>
                <a:spcPct val="0"/>
              </a:spcBef>
            </a:pPr>
            <a:r>
              <a:rPr lang="en-US" sz="6400" dirty="0" smtClean="0">
                <a:latin typeface="Times New Roman" pitchFamily="18" charset="0"/>
                <a:ea typeface="+mj-ea"/>
                <a:cs typeface="Times New Roman" pitchFamily="18" charset="0"/>
              </a:rPr>
              <a:t>c. scored between 72 and 87</a:t>
            </a:r>
            <a:r>
              <a:rPr lang="en-US" sz="4400" dirty="0" smtClean="0">
                <a:latin typeface="Times New Roman" pitchFamily="18" charset="0"/>
                <a:ea typeface="+mj-ea"/>
                <a:cs typeface="Times New Roman" pitchFamily="18" charset="0"/>
              </a:rPr>
              <a:t>	</a:t>
            </a:r>
          </a:p>
          <a:p>
            <a:pPr marL="742950" indent="-742950">
              <a:spcBef>
                <a:spcPct val="0"/>
              </a:spcBef>
            </a:pPr>
            <a:r>
              <a:rPr kumimoji="0" lang="en-US" sz="4400"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
            </a:r>
            <a:br>
              <a:rPr kumimoji="0" lang="en-US" sz="4400"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br>
            <a:endParaRPr kumimoji="0" lang="en-US" sz="4400" b="0" i="0" u="none" strike="noStrike" kern="1200" cap="none" spc="0" normalizeH="0" baseline="0" noProof="0" dirty="0">
              <a:ln>
                <a:noFill/>
              </a:ln>
              <a:solidFill>
                <a:schemeClr val="tx1"/>
              </a:solidFill>
              <a:effectLst/>
              <a:uLnTx/>
              <a:uFillTx/>
              <a:latin typeface="Times New Roman" pitchFamily="18" charset="0"/>
              <a:ea typeface="+mj-ea"/>
              <a:cs typeface="Times New Roman" pitchFamily="18" charset="0"/>
            </a:endParaRPr>
          </a:p>
        </p:txBody>
      </p:sp>
      <p:sp>
        <p:nvSpPr>
          <p:cNvPr id="7" name="Title 1"/>
          <p:cNvSpPr txBox="1">
            <a:spLocks/>
          </p:cNvSpPr>
          <p:nvPr/>
        </p:nvSpPr>
        <p:spPr>
          <a:xfrm>
            <a:off x="228600" y="3143250"/>
            <a:ext cx="8915400" cy="1657350"/>
          </a:xfrm>
          <a:prstGeom prst="rect">
            <a:avLst/>
          </a:prstGeom>
        </p:spPr>
        <p:txBody>
          <a:bodyPr vert="horz" lIns="91440" tIns="45720" rIns="91440" bIns="45720" rtlCol="0" anchor="ctr">
            <a:normAutofit fontScale="55000" lnSpcReduction="20000"/>
          </a:bodyPr>
          <a:lstStyle/>
          <a:p>
            <a:pPr>
              <a:spcBef>
                <a:spcPct val="0"/>
              </a:spcBef>
            </a:pPr>
            <a:r>
              <a:rPr lang="en-US" sz="6300" dirty="0" smtClean="0">
                <a:latin typeface="Times New Roman" pitchFamily="18" charset="0"/>
                <a:ea typeface="+mj-ea"/>
                <a:cs typeface="Times New Roman" pitchFamily="18" charset="0"/>
              </a:rPr>
              <a:t>	</a:t>
            </a:r>
          </a:p>
          <a:p>
            <a:pPr marL="1371600" indent="-1371600">
              <a:spcBef>
                <a:spcPct val="0"/>
              </a:spcBef>
            </a:pPr>
            <a:r>
              <a:rPr lang="en-US" sz="7300" dirty="0" smtClean="0">
                <a:latin typeface="Times New Roman" pitchFamily="18" charset="0"/>
                <a:ea typeface="+mj-ea"/>
                <a:cs typeface="Times New Roman" pitchFamily="18" charset="0"/>
              </a:rPr>
              <a:t>d. </a:t>
            </a:r>
            <a:r>
              <a:rPr lang="en-US" sz="7300" dirty="0" smtClean="0">
                <a:latin typeface="Times New Roman" pitchFamily="18" charset="0"/>
                <a:cs typeface="Times New Roman" pitchFamily="18" charset="0"/>
              </a:rPr>
              <a:t>scored higher than 92 </a:t>
            </a:r>
            <a:r>
              <a:rPr lang="en-US" sz="4400" dirty="0" smtClean="0">
                <a:latin typeface="Times New Roman" pitchFamily="18" charset="0"/>
                <a:ea typeface="+mj-ea"/>
                <a:cs typeface="Times New Roman" pitchFamily="18" charset="0"/>
              </a:rPr>
              <a:t>	</a:t>
            </a:r>
          </a:p>
          <a:p>
            <a:pPr marL="742950" indent="-742950">
              <a:spcBef>
                <a:spcPct val="0"/>
              </a:spcBef>
            </a:pPr>
            <a:r>
              <a:rPr kumimoji="0" lang="en-US" sz="4400"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
            </a:r>
            <a:br>
              <a:rPr kumimoji="0" lang="en-US" sz="4400"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br>
            <a:endParaRPr kumimoji="0" lang="en-US" sz="4400" b="0" i="0" u="none" strike="noStrike" kern="1200" cap="none" spc="0" normalizeH="0" baseline="0" noProof="0" dirty="0">
              <a:ln>
                <a:noFill/>
              </a:ln>
              <a:solidFill>
                <a:schemeClr val="tx1"/>
              </a:solidFill>
              <a:effectLst/>
              <a:uLnTx/>
              <a:uFillTx/>
              <a:latin typeface="Times New Roman" pitchFamily="18" charset="0"/>
              <a:ea typeface="+mj-ea"/>
              <a:cs typeface="Times New Roman" pitchFamily="18" charset="0"/>
            </a:endParaRPr>
          </a:p>
        </p:txBody>
      </p:sp>
      <p:sp>
        <p:nvSpPr>
          <p:cNvPr id="8" name="Title 1"/>
          <p:cNvSpPr txBox="1">
            <a:spLocks/>
          </p:cNvSpPr>
          <p:nvPr/>
        </p:nvSpPr>
        <p:spPr>
          <a:xfrm>
            <a:off x="228600" y="4343400"/>
            <a:ext cx="7924800" cy="1524000"/>
          </a:xfrm>
          <a:prstGeom prst="rect">
            <a:avLst/>
          </a:prstGeom>
        </p:spPr>
        <p:txBody>
          <a:bodyPr vert="horz" lIns="91440" tIns="45720" rIns="91440" bIns="45720" rtlCol="0" anchor="ctr">
            <a:noAutofit/>
          </a:bodyPr>
          <a:lstStyle/>
          <a:p>
            <a:pPr>
              <a:spcBef>
                <a:spcPct val="0"/>
              </a:spcBef>
            </a:pPr>
            <a:r>
              <a:rPr lang="en-US" sz="4400" dirty="0" smtClean="0">
                <a:latin typeface="Times New Roman" pitchFamily="18" charset="0"/>
                <a:ea typeface="+mj-ea"/>
                <a:cs typeface="Times New Roman" pitchFamily="18" charset="0"/>
              </a:rPr>
              <a:t>	</a:t>
            </a:r>
          </a:p>
          <a:p>
            <a:pPr marL="1371600" indent="-1371600">
              <a:spcBef>
                <a:spcPct val="0"/>
              </a:spcBef>
            </a:pPr>
            <a:r>
              <a:rPr lang="en-US" sz="4000" dirty="0" smtClean="0">
                <a:latin typeface="Times New Roman" pitchFamily="18" charset="0"/>
                <a:ea typeface="+mj-ea"/>
                <a:cs typeface="Times New Roman" pitchFamily="18" charset="0"/>
              </a:rPr>
              <a:t>e. </a:t>
            </a:r>
            <a:r>
              <a:rPr lang="en-US" sz="4000" dirty="0" smtClean="0">
                <a:latin typeface="Times New Roman" pitchFamily="18" charset="0"/>
                <a:cs typeface="Times New Roman" pitchFamily="18" charset="0"/>
              </a:rPr>
              <a:t>scored less than 77 </a:t>
            </a:r>
            <a:r>
              <a:rPr lang="en-US" sz="4400" dirty="0" smtClean="0">
                <a:latin typeface="Times New Roman" pitchFamily="18" charset="0"/>
                <a:ea typeface="+mj-ea"/>
                <a:cs typeface="Times New Roman" pitchFamily="18" charset="0"/>
              </a:rPr>
              <a:t>	</a:t>
            </a:r>
          </a:p>
          <a:p>
            <a:pPr marL="742950" indent="-742950">
              <a:spcBef>
                <a:spcPct val="0"/>
              </a:spcBef>
            </a:pPr>
            <a:r>
              <a:rPr kumimoji="0" lang="en-US" sz="4400"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
            </a:r>
            <a:br>
              <a:rPr kumimoji="0" lang="en-US" sz="4400"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br>
            <a:endParaRPr kumimoji="0" lang="en-US" sz="4400" b="0" i="0" u="none" strike="noStrike" kern="1200" cap="none" spc="0" normalizeH="0" baseline="0" noProof="0" dirty="0">
              <a:ln>
                <a:noFill/>
              </a:ln>
              <a:solidFill>
                <a:schemeClr val="tx1"/>
              </a:solidFill>
              <a:effectLst/>
              <a:uLnTx/>
              <a:uFillTx/>
              <a:latin typeface="Times New Roman" pitchFamily="18" charset="0"/>
              <a:ea typeface="+mj-ea"/>
              <a:cs typeface="Times New Roman" pitchFamily="18" charset="0"/>
            </a:endParaRPr>
          </a:p>
        </p:txBody>
      </p:sp>
      <p:sp>
        <p:nvSpPr>
          <p:cNvPr id="9" name="Rectangle 8"/>
          <p:cNvSpPr/>
          <p:nvPr/>
        </p:nvSpPr>
        <p:spPr>
          <a:xfrm>
            <a:off x="6553200" y="685800"/>
            <a:ext cx="1219200" cy="707886"/>
          </a:xfrm>
          <a:prstGeom prst="rect">
            <a:avLst/>
          </a:prstGeom>
        </p:spPr>
        <p:txBody>
          <a:bodyPr wrap="square">
            <a:spAutoFit/>
          </a:bodyPr>
          <a:lstStyle/>
          <a:p>
            <a:r>
              <a:rPr lang="en-US" sz="4000" dirty="0" smtClean="0">
                <a:solidFill>
                  <a:srgbClr val="FF0000"/>
                </a:solidFill>
              </a:rPr>
              <a:t>68%</a:t>
            </a:r>
            <a:endParaRPr lang="en-US" sz="4000" dirty="0">
              <a:solidFill>
                <a:srgbClr val="FF0000"/>
              </a:solidFill>
            </a:endParaRPr>
          </a:p>
        </p:txBody>
      </p:sp>
      <p:sp>
        <p:nvSpPr>
          <p:cNvPr id="10" name="Rectangle 9"/>
          <p:cNvSpPr/>
          <p:nvPr/>
        </p:nvSpPr>
        <p:spPr>
          <a:xfrm>
            <a:off x="6477000" y="1578114"/>
            <a:ext cx="1219200" cy="707886"/>
          </a:xfrm>
          <a:prstGeom prst="rect">
            <a:avLst/>
          </a:prstGeom>
        </p:spPr>
        <p:txBody>
          <a:bodyPr wrap="square">
            <a:spAutoFit/>
          </a:bodyPr>
          <a:lstStyle/>
          <a:p>
            <a:r>
              <a:rPr lang="en-US" sz="4000" dirty="0" smtClean="0">
                <a:solidFill>
                  <a:srgbClr val="FF0000"/>
                </a:solidFill>
              </a:rPr>
              <a:t>34%</a:t>
            </a:r>
            <a:endParaRPr lang="en-US" sz="4000" dirty="0">
              <a:solidFill>
                <a:srgbClr val="FF0000"/>
              </a:solidFill>
            </a:endParaRPr>
          </a:p>
        </p:txBody>
      </p:sp>
      <p:sp>
        <p:nvSpPr>
          <p:cNvPr id="11" name="Rectangle 10"/>
          <p:cNvSpPr/>
          <p:nvPr/>
        </p:nvSpPr>
        <p:spPr>
          <a:xfrm>
            <a:off x="6477000" y="2492514"/>
            <a:ext cx="1524000" cy="707886"/>
          </a:xfrm>
          <a:prstGeom prst="rect">
            <a:avLst/>
          </a:prstGeom>
        </p:spPr>
        <p:txBody>
          <a:bodyPr wrap="square">
            <a:spAutoFit/>
          </a:bodyPr>
          <a:lstStyle/>
          <a:p>
            <a:r>
              <a:rPr lang="en-US" sz="4000" dirty="0" smtClean="0">
                <a:solidFill>
                  <a:srgbClr val="FF0000"/>
                </a:solidFill>
              </a:rPr>
              <a:t>81.5%</a:t>
            </a:r>
            <a:endParaRPr lang="en-US" sz="4000" dirty="0">
              <a:solidFill>
                <a:srgbClr val="FF0000"/>
              </a:solidFill>
            </a:endParaRPr>
          </a:p>
        </p:txBody>
      </p:sp>
      <p:sp>
        <p:nvSpPr>
          <p:cNvPr id="12" name="Rectangle 11"/>
          <p:cNvSpPr/>
          <p:nvPr/>
        </p:nvSpPr>
        <p:spPr>
          <a:xfrm>
            <a:off x="6324600" y="3483114"/>
            <a:ext cx="1219200" cy="707886"/>
          </a:xfrm>
          <a:prstGeom prst="rect">
            <a:avLst/>
          </a:prstGeom>
        </p:spPr>
        <p:txBody>
          <a:bodyPr wrap="square">
            <a:spAutoFit/>
          </a:bodyPr>
          <a:lstStyle/>
          <a:p>
            <a:r>
              <a:rPr lang="en-US" sz="4000" dirty="0" smtClean="0">
                <a:solidFill>
                  <a:srgbClr val="FF0000"/>
                </a:solidFill>
              </a:rPr>
              <a:t>2.5%</a:t>
            </a:r>
            <a:endParaRPr lang="en-US" sz="4000" dirty="0">
              <a:solidFill>
                <a:srgbClr val="FF0000"/>
              </a:solidFill>
            </a:endParaRPr>
          </a:p>
        </p:txBody>
      </p:sp>
      <p:sp>
        <p:nvSpPr>
          <p:cNvPr id="13" name="Rectangle 12"/>
          <p:cNvSpPr/>
          <p:nvPr/>
        </p:nvSpPr>
        <p:spPr>
          <a:xfrm>
            <a:off x="5334000" y="4419600"/>
            <a:ext cx="1219200" cy="707886"/>
          </a:xfrm>
          <a:prstGeom prst="rect">
            <a:avLst/>
          </a:prstGeom>
        </p:spPr>
        <p:txBody>
          <a:bodyPr wrap="square">
            <a:spAutoFit/>
          </a:bodyPr>
          <a:lstStyle/>
          <a:p>
            <a:r>
              <a:rPr lang="en-US" sz="4000" dirty="0" smtClean="0">
                <a:solidFill>
                  <a:srgbClr val="FF0000"/>
                </a:solidFill>
              </a:rPr>
              <a:t>16%</a:t>
            </a:r>
            <a:endParaRPr lang="en-US" sz="40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P spid="11" grpId="0"/>
      <p:bldP spid="12" grpId="0"/>
      <p:bldP spid="1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04800" y="2133600"/>
            <a:ext cx="8229600" cy="2743200"/>
          </a:xfrm>
          <a:prstGeom prst="rect">
            <a:avLst/>
          </a:prstGeom>
        </p:spPr>
        <p:txBody>
          <a:bodyPr vert="horz" lIns="91440" tIns="45720" rIns="91440" bIns="45720" rtlCol="0" anchor="ctr">
            <a:noAutofit/>
          </a:bodyPr>
          <a:lstStyle/>
          <a:p>
            <a:pPr>
              <a:spcBef>
                <a:spcPct val="0"/>
              </a:spcBef>
            </a:pPr>
            <a:endParaRPr lang="en-US" sz="14400" dirty="0" smtClean="0">
              <a:latin typeface="Arial Rounded MT Bold" pitchFamily="34" charset="0"/>
              <a:ea typeface="+mj-ea"/>
              <a:cs typeface="+mj-cs"/>
            </a:endParaRPr>
          </a:p>
          <a:p>
            <a:pPr>
              <a:spcBef>
                <a:spcPct val="0"/>
              </a:spcBef>
            </a:pPr>
            <a:r>
              <a:rPr lang="en-US" sz="3800" dirty="0" smtClean="0">
                <a:latin typeface="Arial Rounded MT Bold" pitchFamily="34" charset="0"/>
                <a:ea typeface="+mj-ea"/>
                <a:cs typeface="+mj-cs"/>
              </a:rPr>
              <a:t>	 </a:t>
            </a:r>
            <a:r>
              <a:rPr kumimoji="0" lang="en-US" sz="4400" b="0" i="0" u="none" strike="noStrike" kern="1200" cap="none" spc="0" normalizeH="0" baseline="0" noProof="0" dirty="0" smtClean="0">
                <a:ln>
                  <a:noFill/>
                </a:ln>
                <a:solidFill>
                  <a:schemeClr val="tx1"/>
                </a:solidFill>
                <a:effectLst/>
                <a:uLnTx/>
                <a:uFillTx/>
                <a:latin typeface="Arial Rounded MT Bold" pitchFamily="34" charset="0"/>
                <a:ea typeface="+mj-ea"/>
                <a:cs typeface="+mj-cs"/>
              </a:rPr>
              <a:t/>
            </a:r>
            <a:br>
              <a:rPr kumimoji="0" lang="en-US" sz="4400" b="0" i="0" u="none" strike="noStrike" kern="1200" cap="none" spc="0" normalizeH="0" baseline="0" noProof="0" dirty="0" smtClean="0">
                <a:ln>
                  <a:noFill/>
                </a:ln>
                <a:solidFill>
                  <a:schemeClr val="tx1"/>
                </a:solidFill>
                <a:effectLst/>
                <a:uLnTx/>
                <a:uFillTx/>
                <a:latin typeface="Arial Rounded MT Bold" pitchFamily="34" charset="0"/>
                <a:ea typeface="+mj-ea"/>
                <a:cs typeface="+mj-cs"/>
              </a:rPr>
            </a:br>
            <a:endParaRPr kumimoji="0" lang="en-US" sz="4400" b="0" i="0" u="none" strike="noStrike" kern="1200" cap="none" spc="0" normalizeH="0" baseline="0" noProof="0" dirty="0">
              <a:ln>
                <a:noFill/>
              </a:ln>
              <a:solidFill>
                <a:schemeClr val="tx1"/>
              </a:solidFill>
              <a:effectLst/>
              <a:uLnTx/>
              <a:uFillTx/>
              <a:latin typeface="Arial Rounded MT Bold" pitchFamily="34" charset="0"/>
              <a:ea typeface="+mj-ea"/>
              <a:cs typeface="+mj-cs"/>
            </a:endParaRPr>
          </a:p>
        </p:txBody>
      </p:sp>
      <p:sp>
        <p:nvSpPr>
          <p:cNvPr id="3" name="Rectangle 2"/>
          <p:cNvSpPr/>
          <p:nvPr/>
        </p:nvSpPr>
        <p:spPr>
          <a:xfrm>
            <a:off x="762000" y="1066800"/>
            <a:ext cx="6400800" cy="2308324"/>
          </a:xfrm>
          <a:prstGeom prst="rect">
            <a:avLst/>
          </a:prstGeom>
        </p:spPr>
        <p:txBody>
          <a:bodyPr wrap="square">
            <a:spAutoFit/>
          </a:bodyPr>
          <a:lstStyle/>
          <a:p>
            <a:r>
              <a:rPr lang="en-US" sz="3600" dirty="0" smtClean="0">
                <a:latin typeface="Times New Roman" pitchFamily="18" charset="0"/>
                <a:cs typeface="Times New Roman" pitchFamily="18" charset="0"/>
              </a:rPr>
              <a:t>what happens if you’re looking for scores that are not full standard deviations away from the mean?</a:t>
            </a:r>
            <a:endParaRPr lang="en-US" sz="3600" dirty="0"/>
          </a:p>
        </p:txBody>
      </p:sp>
      <p:sp>
        <p:nvSpPr>
          <p:cNvPr id="4" name="TextBox 3"/>
          <p:cNvSpPr txBox="1"/>
          <p:nvPr/>
        </p:nvSpPr>
        <p:spPr>
          <a:xfrm>
            <a:off x="0" y="304800"/>
            <a:ext cx="8229600" cy="1169551"/>
          </a:xfrm>
          <a:prstGeom prst="rect">
            <a:avLst/>
          </a:prstGeom>
          <a:noFill/>
        </p:spPr>
        <p:txBody>
          <a:bodyPr wrap="square" rtlCol="0">
            <a:spAutoFit/>
          </a:bodyPr>
          <a:lstStyle/>
          <a:p>
            <a:pPr lvl="0" algn="ctr">
              <a:spcBef>
                <a:spcPct val="0"/>
              </a:spcBef>
            </a:pPr>
            <a:r>
              <a:rPr lang="en-US" sz="5200" dirty="0" smtClean="0">
                <a:solidFill>
                  <a:prstClr val="black"/>
                </a:solidFill>
                <a:latin typeface="Times New Roman" pitchFamily="18" charset="0"/>
                <a:cs typeface="Times New Roman" pitchFamily="18" charset="0"/>
              </a:rPr>
              <a:t>You’re probably wondering…</a:t>
            </a:r>
          </a:p>
          <a:p>
            <a:endParaRPr lang="en-US" dirty="0"/>
          </a:p>
        </p:txBody>
      </p:sp>
      <p:pic>
        <p:nvPicPr>
          <p:cNvPr id="6" name="Picture 2" descr="http://www.ticalc.org/images/calcs/84plus-se-big.gif"/>
          <p:cNvPicPr>
            <a:picLocks noChangeAspect="1" noChangeArrowheads="1"/>
          </p:cNvPicPr>
          <p:nvPr/>
        </p:nvPicPr>
        <p:blipFill>
          <a:blip r:embed="rId2" cstate="print"/>
          <a:srcRect/>
          <a:stretch>
            <a:fillRect/>
          </a:stretch>
        </p:blipFill>
        <p:spPr bwMode="auto">
          <a:xfrm>
            <a:off x="609600" y="3505200"/>
            <a:ext cx="2621181" cy="3003033"/>
          </a:xfrm>
          <a:prstGeom prst="rect">
            <a:avLst/>
          </a:prstGeom>
          <a:ln w="190500" cap="sq">
            <a:solidFill>
              <a:srgbClr val="0070C0"/>
            </a:solidFill>
            <a:prstDash val="sysDot"/>
            <a:miter lim="800000"/>
          </a:ln>
          <a:effectLst>
            <a:outerShdw blurRad="254000" algn="bl" rotWithShape="0">
              <a:srgbClr val="000000">
                <a:alpha val="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7" name="Rectangle 6"/>
          <p:cNvSpPr/>
          <p:nvPr/>
        </p:nvSpPr>
        <p:spPr>
          <a:xfrm>
            <a:off x="3429000" y="4114800"/>
            <a:ext cx="5334000" cy="1200329"/>
          </a:xfrm>
          <a:prstGeom prst="rect">
            <a:avLst/>
          </a:prstGeom>
        </p:spPr>
        <p:txBody>
          <a:bodyPr wrap="square">
            <a:spAutoFit/>
          </a:bodyPr>
          <a:lstStyle/>
          <a:p>
            <a:pPr algn="ctr"/>
            <a:r>
              <a:rPr lang="en-US" sz="3600" dirty="0" err="1" smtClean="0">
                <a:latin typeface="Times New Roman" pitchFamily="18" charset="0"/>
                <a:cs typeface="Times New Roman" pitchFamily="18" charset="0"/>
              </a:rPr>
              <a:t>normalcdf</a:t>
            </a:r>
            <a:r>
              <a:rPr lang="en-US" sz="3600" dirty="0" smtClean="0">
                <a:latin typeface="Times New Roman" pitchFamily="18" charset="0"/>
                <a:cs typeface="Times New Roman" pitchFamily="18" charset="0"/>
              </a:rPr>
              <a:t> (lower bound, upper bound, µ, </a:t>
            </a:r>
            <a:r>
              <a:rPr lang="el-GR" sz="3600" dirty="0" smtClean="0">
                <a:latin typeface="Times New Roman" pitchFamily="18" charset="0"/>
                <a:cs typeface="Times New Roman" pitchFamily="18" charset="0"/>
              </a:rPr>
              <a:t>σ</a:t>
            </a:r>
            <a:r>
              <a:rPr lang="en-US" sz="3600" dirty="0" smtClean="0">
                <a:latin typeface="Times New Roman" pitchFamily="18" charset="0"/>
                <a:cs typeface="Times New Roman" pitchFamily="18" charset="0"/>
              </a:rPr>
              <a:t>)</a:t>
            </a:r>
            <a:endParaRPr lang="en-US" sz="3600" dirty="0"/>
          </a:p>
        </p:txBody>
      </p:sp>
      <p:pic>
        <p:nvPicPr>
          <p:cNvPr id="34817" name="Picture 1" descr="C:\Documents and Settings\cbarber\Local Settings\Temporary Internet Files\Content.IE5\B87QIMZM\MC900196532[1].wmf"/>
          <p:cNvPicPr>
            <a:picLocks noChangeAspect="1" noChangeArrowheads="1"/>
          </p:cNvPicPr>
          <p:nvPr/>
        </p:nvPicPr>
        <p:blipFill>
          <a:blip r:embed="rId3" cstate="print"/>
          <a:srcRect/>
          <a:stretch>
            <a:fillRect/>
          </a:stretch>
        </p:blipFill>
        <p:spPr bwMode="auto">
          <a:xfrm flipH="1">
            <a:off x="7086600" y="1219200"/>
            <a:ext cx="1905000" cy="181417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057400" y="1524000"/>
            <a:ext cx="6781800" cy="646331"/>
          </a:xfrm>
          <a:prstGeom prst="rect">
            <a:avLst/>
          </a:prstGeom>
        </p:spPr>
        <p:txBody>
          <a:bodyPr wrap="square">
            <a:spAutoFit/>
          </a:bodyPr>
          <a:lstStyle/>
          <a:p>
            <a:pPr algn="ctr"/>
            <a:r>
              <a:rPr lang="en-US" sz="3600" dirty="0" err="1" smtClean="0">
                <a:solidFill>
                  <a:srgbClr val="FF0000"/>
                </a:solidFill>
                <a:latin typeface="Times New Roman" pitchFamily="18" charset="0"/>
                <a:cs typeface="Times New Roman" pitchFamily="18" charset="0"/>
              </a:rPr>
              <a:t>normalcdf</a:t>
            </a:r>
            <a:r>
              <a:rPr lang="en-US" sz="3600" dirty="0" smtClean="0">
                <a:solidFill>
                  <a:srgbClr val="FF0000"/>
                </a:solidFill>
                <a:latin typeface="Times New Roman" pitchFamily="18" charset="0"/>
                <a:cs typeface="Times New Roman" pitchFamily="18" charset="0"/>
              </a:rPr>
              <a:t> (80, 90, 82, 5) = 0.6006 </a:t>
            </a:r>
            <a:endParaRPr lang="en-US" sz="3600" dirty="0">
              <a:solidFill>
                <a:srgbClr val="FF0000"/>
              </a:solidFill>
            </a:endParaRPr>
          </a:p>
        </p:txBody>
      </p:sp>
      <p:sp>
        <p:nvSpPr>
          <p:cNvPr id="5" name="Title 1"/>
          <p:cNvSpPr txBox="1">
            <a:spLocks/>
          </p:cNvSpPr>
          <p:nvPr/>
        </p:nvSpPr>
        <p:spPr>
          <a:xfrm>
            <a:off x="0" y="0"/>
            <a:ext cx="9144000" cy="2438400"/>
          </a:xfrm>
          <a:prstGeom prst="rect">
            <a:avLst/>
          </a:prstGeom>
        </p:spPr>
        <p:txBody>
          <a:bodyPr vert="horz" lIns="91440" tIns="45720" rIns="91440" bIns="45720" rtlCol="0" anchor="ctr">
            <a:normAutofit fontScale="40000" lnSpcReduction="20000"/>
          </a:bodyPr>
          <a:lstStyle/>
          <a:p>
            <a:pPr>
              <a:spcBef>
                <a:spcPct val="0"/>
              </a:spcBef>
            </a:pPr>
            <a:endParaRPr lang="en-US" sz="4400" i="1" dirty="0" smtClean="0">
              <a:solidFill>
                <a:srgbClr val="7030A0"/>
              </a:solidFill>
              <a:latin typeface="Times New Roman" pitchFamily="18" charset="0"/>
              <a:ea typeface="+mj-ea"/>
              <a:cs typeface="Times New Roman" pitchFamily="18" charset="0"/>
            </a:endParaRPr>
          </a:p>
          <a:p>
            <a:pPr marL="1371600" indent="-1371600">
              <a:spcBef>
                <a:spcPct val="0"/>
              </a:spcBef>
            </a:pPr>
            <a:r>
              <a:rPr lang="en-US" sz="10000" dirty="0" smtClean="0">
                <a:latin typeface="Times New Roman" pitchFamily="18" charset="0"/>
                <a:ea typeface="+mj-ea"/>
                <a:cs typeface="Times New Roman" pitchFamily="18" charset="0"/>
              </a:rPr>
              <a:t>What’s the probability that a randomly</a:t>
            </a:r>
          </a:p>
          <a:p>
            <a:pPr marL="1371600" indent="-1371600">
              <a:spcBef>
                <a:spcPct val="0"/>
              </a:spcBef>
            </a:pPr>
            <a:r>
              <a:rPr lang="en-US" sz="10000" dirty="0" smtClean="0">
                <a:latin typeface="Times New Roman" pitchFamily="18" charset="0"/>
                <a:ea typeface="+mj-ea"/>
                <a:cs typeface="Times New Roman" pitchFamily="18" charset="0"/>
              </a:rPr>
              <a:t>selected student scored between 80 and 90? </a:t>
            </a:r>
            <a:r>
              <a:rPr lang="en-US" sz="4700" dirty="0" smtClean="0">
                <a:solidFill>
                  <a:srgbClr val="7030A0"/>
                </a:solidFill>
                <a:latin typeface="Times New Roman" pitchFamily="18" charset="0"/>
                <a:ea typeface="+mj-ea"/>
                <a:cs typeface="Times New Roman" pitchFamily="18" charset="0"/>
              </a:rPr>
              <a:t>	</a:t>
            </a:r>
            <a:r>
              <a:rPr lang="en-US" sz="4400" dirty="0" smtClean="0">
                <a:solidFill>
                  <a:srgbClr val="7030A0"/>
                </a:solidFill>
                <a:latin typeface="Times New Roman" pitchFamily="18" charset="0"/>
                <a:ea typeface="+mj-ea"/>
                <a:cs typeface="Times New Roman" pitchFamily="18" charset="0"/>
              </a:rPr>
              <a:t>		 </a:t>
            </a:r>
            <a:r>
              <a:rPr kumimoji="0" lang="en-US" sz="4400" b="0" i="0" u="none" strike="noStrike" kern="1200" cap="none" spc="0" normalizeH="0" baseline="0" noProof="0" dirty="0" smtClean="0">
                <a:ln>
                  <a:noFill/>
                </a:ln>
                <a:solidFill>
                  <a:srgbClr val="7030A0"/>
                </a:solidFill>
                <a:effectLst/>
                <a:uLnTx/>
                <a:uFillTx/>
                <a:latin typeface="Times New Roman" pitchFamily="18" charset="0"/>
                <a:ea typeface="+mj-ea"/>
                <a:cs typeface="Times New Roman" pitchFamily="18" charset="0"/>
              </a:rPr>
              <a:t/>
            </a:r>
            <a:br>
              <a:rPr kumimoji="0" lang="en-US" sz="4400" b="0" i="0" u="none" strike="noStrike" kern="1200" cap="none" spc="0" normalizeH="0" baseline="0" noProof="0" dirty="0" smtClean="0">
                <a:ln>
                  <a:noFill/>
                </a:ln>
                <a:solidFill>
                  <a:srgbClr val="7030A0"/>
                </a:solidFill>
                <a:effectLst/>
                <a:uLnTx/>
                <a:uFillTx/>
                <a:latin typeface="Times New Roman" pitchFamily="18" charset="0"/>
                <a:ea typeface="+mj-ea"/>
                <a:cs typeface="Times New Roman" pitchFamily="18" charset="0"/>
              </a:rPr>
            </a:br>
            <a:endParaRPr kumimoji="0" lang="en-US" sz="4400" b="0" i="0" u="none" strike="noStrike" kern="1200" cap="none" spc="0" normalizeH="0" baseline="0" noProof="0" dirty="0">
              <a:ln>
                <a:noFill/>
              </a:ln>
              <a:solidFill>
                <a:srgbClr val="7030A0"/>
              </a:solidFill>
              <a:effectLst/>
              <a:uLnTx/>
              <a:uFillTx/>
              <a:latin typeface="Times New Roman" pitchFamily="18" charset="0"/>
              <a:ea typeface="+mj-ea"/>
              <a:cs typeface="Times New Roman" pitchFamily="18" charset="0"/>
            </a:endParaRPr>
          </a:p>
        </p:txBody>
      </p:sp>
      <p:sp>
        <p:nvSpPr>
          <p:cNvPr id="6" name="Title 1"/>
          <p:cNvSpPr txBox="1">
            <a:spLocks/>
          </p:cNvSpPr>
          <p:nvPr/>
        </p:nvSpPr>
        <p:spPr>
          <a:xfrm>
            <a:off x="76200" y="1600200"/>
            <a:ext cx="9144000" cy="2438400"/>
          </a:xfrm>
          <a:prstGeom prst="rect">
            <a:avLst/>
          </a:prstGeom>
        </p:spPr>
        <p:txBody>
          <a:bodyPr vert="horz" lIns="91440" tIns="45720" rIns="91440" bIns="45720" rtlCol="0" anchor="ctr">
            <a:normAutofit fontScale="40000" lnSpcReduction="20000"/>
          </a:bodyPr>
          <a:lstStyle/>
          <a:p>
            <a:pPr>
              <a:spcBef>
                <a:spcPct val="0"/>
              </a:spcBef>
            </a:pPr>
            <a:endParaRPr lang="en-US" sz="4400" i="1" dirty="0" smtClean="0">
              <a:solidFill>
                <a:srgbClr val="7030A0"/>
              </a:solidFill>
              <a:latin typeface="Times New Roman" pitchFamily="18" charset="0"/>
              <a:ea typeface="+mj-ea"/>
              <a:cs typeface="Times New Roman" pitchFamily="18" charset="0"/>
            </a:endParaRPr>
          </a:p>
          <a:p>
            <a:pPr marL="1371600" indent="-1371600">
              <a:spcBef>
                <a:spcPct val="0"/>
              </a:spcBef>
            </a:pPr>
            <a:r>
              <a:rPr lang="en-US" sz="10000" dirty="0" smtClean="0">
                <a:latin typeface="Times New Roman" pitchFamily="18" charset="0"/>
                <a:ea typeface="+mj-ea"/>
                <a:cs typeface="Times New Roman" pitchFamily="18" charset="0"/>
              </a:rPr>
              <a:t>What’s the probability that a randomly</a:t>
            </a:r>
          </a:p>
          <a:p>
            <a:pPr marL="1371600" indent="-1371600">
              <a:spcBef>
                <a:spcPct val="0"/>
              </a:spcBef>
            </a:pPr>
            <a:r>
              <a:rPr lang="en-US" sz="10000" dirty="0" smtClean="0">
                <a:latin typeface="Times New Roman" pitchFamily="18" charset="0"/>
                <a:ea typeface="+mj-ea"/>
                <a:cs typeface="Times New Roman" pitchFamily="18" charset="0"/>
              </a:rPr>
              <a:t>selected student scored below 70?</a:t>
            </a:r>
            <a:r>
              <a:rPr lang="en-US" sz="10000" i="1" dirty="0" smtClean="0">
                <a:latin typeface="Times New Roman" pitchFamily="18" charset="0"/>
                <a:ea typeface="+mj-ea"/>
                <a:cs typeface="Times New Roman" pitchFamily="18" charset="0"/>
              </a:rPr>
              <a:t> </a:t>
            </a:r>
            <a:r>
              <a:rPr lang="en-US" sz="4700" dirty="0" smtClean="0">
                <a:solidFill>
                  <a:srgbClr val="7030A0"/>
                </a:solidFill>
                <a:latin typeface="Times New Roman" pitchFamily="18" charset="0"/>
                <a:ea typeface="+mj-ea"/>
                <a:cs typeface="Times New Roman" pitchFamily="18" charset="0"/>
              </a:rPr>
              <a:t>	</a:t>
            </a:r>
            <a:r>
              <a:rPr lang="en-US" sz="4400" dirty="0" smtClean="0">
                <a:solidFill>
                  <a:srgbClr val="7030A0"/>
                </a:solidFill>
                <a:latin typeface="Times New Roman" pitchFamily="18" charset="0"/>
                <a:ea typeface="+mj-ea"/>
                <a:cs typeface="Times New Roman" pitchFamily="18" charset="0"/>
              </a:rPr>
              <a:t>		 </a:t>
            </a:r>
            <a:r>
              <a:rPr kumimoji="0" lang="en-US" sz="4400" b="0" i="0" u="none" strike="noStrike" kern="1200" cap="none" spc="0" normalizeH="0" baseline="0" noProof="0" dirty="0" smtClean="0">
                <a:ln>
                  <a:noFill/>
                </a:ln>
                <a:solidFill>
                  <a:srgbClr val="7030A0"/>
                </a:solidFill>
                <a:effectLst/>
                <a:uLnTx/>
                <a:uFillTx/>
                <a:latin typeface="Times New Roman" pitchFamily="18" charset="0"/>
                <a:ea typeface="+mj-ea"/>
                <a:cs typeface="Times New Roman" pitchFamily="18" charset="0"/>
              </a:rPr>
              <a:t/>
            </a:r>
            <a:br>
              <a:rPr kumimoji="0" lang="en-US" sz="4400" b="0" i="0" u="none" strike="noStrike" kern="1200" cap="none" spc="0" normalizeH="0" baseline="0" noProof="0" dirty="0" smtClean="0">
                <a:ln>
                  <a:noFill/>
                </a:ln>
                <a:solidFill>
                  <a:srgbClr val="7030A0"/>
                </a:solidFill>
                <a:effectLst/>
                <a:uLnTx/>
                <a:uFillTx/>
                <a:latin typeface="Times New Roman" pitchFamily="18" charset="0"/>
                <a:ea typeface="+mj-ea"/>
                <a:cs typeface="Times New Roman" pitchFamily="18" charset="0"/>
              </a:rPr>
            </a:br>
            <a:endParaRPr kumimoji="0" lang="en-US" sz="4400" b="0" i="0" u="none" strike="noStrike" kern="1200" cap="none" spc="0" normalizeH="0" baseline="0" noProof="0" dirty="0">
              <a:ln>
                <a:noFill/>
              </a:ln>
              <a:solidFill>
                <a:srgbClr val="7030A0"/>
              </a:solidFill>
              <a:effectLst/>
              <a:uLnTx/>
              <a:uFillTx/>
              <a:latin typeface="Times New Roman" pitchFamily="18" charset="0"/>
              <a:ea typeface="+mj-ea"/>
              <a:cs typeface="Times New Roman" pitchFamily="18" charset="0"/>
            </a:endParaRPr>
          </a:p>
        </p:txBody>
      </p:sp>
      <p:sp>
        <p:nvSpPr>
          <p:cNvPr id="7" name="Rectangle 6"/>
          <p:cNvSpPr/>
          <p:nvPr/>
        </p:nvSpPr>
        <p:spPr>
          <a:xfrm>
            <a:off x="1981200" y="3200400"/>
            <a:ext cx="6781800" cy="646331"/>
          </a:xfrm>
          <a:prstGeom prst="rect">
            <a:avLst/>
          </a:prstGeom>
        </p:spPr>
        <p:txBody>
          <a:bodyPr wrap="square">
            <a:spAutoFit/>
          </a:bodyPr>
          <a:lstStyle/>
          <a:p>
            <a:pPr algn="ctr"/>
            <a:r>
              <a:rPr lang="en-US" sz="3600" dirty="0" err="1" smtClean="0">
                <a:solidFill>
                  <a:srgbClr val="FF0000"/>
                </a:solidFill>
                <a:latin typeface="Times New Roman" pitchFamily="18" charset="0"/>
                <a:cs typeface="Times New Roman" pitchFamily="18" charset="0"/>
              </a:rPr>
              <a:t>normalcdf</a:t>
            </a:r>
            <a:r>
              <a:rPr lang="en-US" sz="3600" dirty="0" smtClean="0">
                <a:solidFill>
                  <a:srgbClr val="FF0000"/>
                </a:solidFill>
                <a:latin typeface="Times New Roman" pitchFamily="18" charset="0"/>
                <a:cs typeface="Times New Roman" pitchFamily="18" charset="0"/>
              </a:rPr>
              <a:t> (0, 70, 82, 5) = 0.0082 </a:t>
            </a:r>
            <a:endParaRPr lang="en-US" sz="3600" dirty="0">
              <a:solidFill>
                <a:srgbClr val="FF0000"/>
              </a:solidFill>
            </a:endParaRPr>
          </a:p>
        </p:txBody>
      </p:sp>
      <p:sp>
        <p:nvSpPr>
          <p:cNvPr id="8" name="Title 1"/>
          <p:cNvSpPr txBox="1">
            <a:spLocks/>
          </p:cNvSpPr>
          <p:nvPr/>
        </p:nvSpPr>
        <p:spPr>
          <a:xfrm>
            <a:off x="152400" y="3429000"/>
            <a:ext cx="9144000" cy="2438400"/>
          </a:xfrm>
          <a:prstGeom prst="rect">
            <a:avLst/>
          </a:prstGeom>
        </p:spPr>
        <p:txBody>
          <a:bodyPr vert="horz" lIns="91440" tIns="45720" rIns="91440" bIns="45720" rtlCol="0" anchor="ctr">
            <a:normAutofit fontScale="40000" lnSpcReduction="20000"/>
          </a:bodyPr>
          <a:lstStyle/>
          <a:p>
            <a:pPr>
              <a:spcBef>
                <a:spcPct val="0"/>
              </a:spcBef>
            </a:pPr>
            <a:endParaRPr lang="en-US" sz="4400" i="1" dirty="0" smtClean="0">
              <a:solidFill>
                <a:srgbClr val="7030A0"/>
              </a:solidFill>
              <a:latin typeface="Times New Roman" pitchFamily="18" charset="0"/>
              <a:ea typeface="+mj-ea"/>
              <a:cs typeface="Times New Roman" pitchFamily="18" charset="0"/>
            </a:endParaRPr>
          </a:p>
          <a:p>
            <a:pPr marL="1371600" indent="-1371600">
              <a:spcBef>
                <a:spcPct val="0"/>
              </a:spcBef>
            </a:pPr>
            <a:r>
              <a:rPr lang="en-US" sz="10000" dirty="0" smtClean="0">
                <a:latin typeface="Times New Roman" pitchFamily="18" charset="0"/>
                <a:ea typeface="+mj-ea"/>
                <a:cs typeface="Times New Roman" pitchFamily="18" charset="0"/>
              </a:rPr>
              <a:t>What’s the probability that a randomly</a:t>
            </a:r>
          </a:p>
          <a:p>
            <a:pPr marL="1371600" indent="-1371600">
              <a:spcBef>
                <a:spcPct val="0"/>
              </a:spcBef>
            </a:pPr>
            <a:r>
              <a:rPr lang="en-US" sz="10000" dirty="0" smtClean="0">
                <a:latin typeface="Times New Roman" pitchFamily="18" charset="0"/>
                <a:ea typeface="+mj-ea"/>
                <a:cs typeface="Times New Roman" pitchFamily="18" charset="0"/>
              </a:rPr>
              <a:t>selected student scored above 79? </a:t>
            </a:r>
            <a:r>
              <a:rPr lang="en-US" sz="4700" dirty="0" smtClean="0">
                <a:solidFill>
                  <a:srgbClr val="7030A0"/>
                </a:solidFill>
                <a:latin typeface="Times New Roman" pitchFamily="18" charset="0"/>
                <a:ea typeface="+mj-ea"/>
                <a:cs typeface="Times New Roman" pitchFamily="18" charset="0"/>
              </a:rPr>
              <a:t>	</a:t>
            </a:r>
            <a:r>
              <a:rPr lang="en-US" sz="4400" dirty="0" smtClean="0">
                <a:solidFill>
                  <a:srgbClr val="7030A0"/>
                </a:solidFill>
                <a:latin typeface="Times New Roman" pitchFamily="18" charset="0"/>
                <a:ea typeface="+mj-ea"/>
                <a:cs typeface="Times New Roman" pitchFamily="18" charset="0"/>
              </a:rPr>
              <a:t>		 </a:t>
            </a:r>
            <a:r>
              <a:rPr kumimoji="0" lang="en-US" sz="4400" b="0" i="0" u="none" strike="noStrike" kern="1200" cap="none" spc="0" normalizeH="0" baseline="0" noProof="0" dirty="0" smtClean="0">
                <a:ln>
                  <a:noFill/>
                </a:ln>
                <a:solidFill>
                  <a:srgbClr val="7030A0"/>
                </a:solidFill>
                <a:effectLst/>
                <a:uLnTx/>
                <a:uFillTx/>
                <a:latin typeface="Times New Roman" pitchFamily="18" charset="0"/>
                <a:ea typeface="+mj-ea"/>
                <a:cs typeface="Times New Roman" pitchFamily="18" charset="0"/>
              </a:rPr>
              <a:t/>
            </a:r>
            <a:br>
              <a:rPr kumimoji="0" lang="en-US" sz="4400" b="0" i="0" u="none" strike="noStrike" kern="1200" cap="none" spc="0" normalizeH="0" baseline="0" noProof="0" dirty="0" smtClean="0">
                <a:ln>
                  <a:noFill/>
                </a:ln>
                <a:solidFill>
                  <a:srgbClr val="7030A0"/>
                </a:solidFill>
                <a:effectLst/>
                <a:uLnTx/>
                <a:uFillTx/>
                <a:latin typeface="Times New Roman" pitchFamily="18" charset="0"/>
                <a:ea typeface="+mj-ea"/>
                <a:cs typeface="Times New Roman" pitchFamily="18" charset="0"/>
              </a:rPr>
            </a:br>
            <a:endParaRPr kumimoji="0" lang="en-US" sz="4400" b="0" i="0" u="none" strike="noStrike" kern="1200" cap="none" spc="0" normalizeH="0" baseline="0" noProof="0" dirty="0">
              <a:ln>
                <a:noFill/>
              </a:ln>
              <a:solidFill>
                <a:srgbClr val="7030A0"/>
              </a:solidFill>
              <a:effectLst/>
              <a:uLnTx/>
              <a:uFillTx/>
              <a:latin typeface="Times New Roman" pitchFamily="18" charset="0"/>
              <a:ea typeface="+mj-ea"/>
              <a:cs typeface="Times New Roman" pitchFamily="18" charset="0"/>
            </a:endParaRPr>
          </a:p>
        </p:txBody>
      </p:sp>
      <p:sp>
        <p:nvSpPr>
          <p:cNvPr id="9" name="Rectangle 8"/>
          <p:cNvSpPr/>
          <p:nvPr/>
        </p:nvSpPr>
        <p:spPr>
          <a:xfrm>
            <a:off x="2209800" y="5105400"/>
            <a:ext cx="6781800" cy="646331"/>
          </a:xfrm>
          <a:prstGeom prst="rect">
            <a:avLst/>
          </a:prstGeom>
        </p:spPr>
        <p:txBody>
          <a:bodyPr wrap="square">
            <a:spAutoFit/>
          </a:bodyPr>
          <a:lstStyle/>
          <a:p>
            <a:pPr algn="ctr"/>
            <a:r>
              <a:rPr lang="en-US" sz="3600" dirty="0" err="1" smtClean="0">
                <a:solidFill>
                  <a:srgbClr val="FF0000"/>
                </a:solidFill>
                <a:latin typeface="Times New Roman" pitchFamily="18" charset="0"/>
                <a:cs typeface="Times New Roman" pitchFamily="18" charset="0"/>
              </a:rPr>
              <a:t>normalcdf</a:t>
            </a:r>
            <a:r>
              <a:rPr lang="en-US" sz="3600" dirty="0" smtClean="0">
                <a:solidFill>
                  <a:srgbClr val="FF0000"/>
                </a:solidFill>
                <a:latin typeface="Times New Roman" pitchFamily="18" charset="0"/>
                <a:cs typeface="Times New Roman" pitchFamily="18" charset="0"/>
              </a:rPr>
              <a:t> (79, 200, 82, 5) = 0.7256 </a:t>
            </a:r>
            <a:endParaRPr lang="en-US" sz="36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52400" y="0"/>
            <a:ext cx="9296400" cy="1676400"/>
          </a:xfrm>
          <a:prstGeom prst="rect">
            <a:avLst/>
          </a:prstGeom>
        </p:spPr>
        <p:txBody>
          <a:bodyPr vert="horz" lIns="91440" tIns="45720" rIns="91440" bIns="45720" rtlCol="0" anchor="ctr">
            <a:normAutofit fontScale="25000" lnSpcReduction="20000"/>
          </a:bodyPr>
          <a:lstStyle/>
          <a:p>
            <a:pPr algn="ctr">
              <a:spcBef>
                <a:spcPct val="0"/>
              </a:spcBef>
            </a:pPr>
            <a:endParaRPr lang="en-US" sz="14400" dirty="0" smtClean="0">
              <a:latin typeface="Times New Roman" pitchFamily="18" charset="0"/>
              <a:ea typeface="+mj-ea"/>
              <a:cs typeface="Times New Roman" pitchFamily="18" charset="0"/>
            </a:endParaRPr>
          </a:p>
          <a:p>
            <a:pPr algn="ctr">
              <a:spcBef>
                <a:spcPct val="0"/>
              </a:spcBef>
            </a:pPr>
            <a:endParaRPr lang="en-US" sz="14400" dirty="0" smtClean="0">
              <a:latin typeface="Times New Roman" pitchFamily="18" charset="0"/>
              <a:ea typeface="+mj-ea"/>
              <a:cs typeface="Times New Roman" pitchFamily="18" charset="0"/>
            </a:endParaRPr>
          </a:p>
          <a:p>
            <a:pPr algn="ctr">
              <a:spcBef>
                <a:spcPct val="0"/>
              </a:spcBef>
            </a:pPr>
            <a:r>
              <a:rPr lang="en-US" sz="12800" dirty="0" smtClean="0">
                <a:latin typeface="Times New Roman" pitchFamily="18" charset="0"/>
                <a:ea typeface="+mj-ea"/>
                <a:cs typeface="Times New Roman" pitchFamily="18" charset="0"/>
              </a:rPr>
              <a:t>You can also work backward to find percentiles…</a:t>
            </a:r>
          </a:p>
          <a:p>
            <a:pPr algn="ctr">
              <a:spcBef>
                <a:spcPct val="0"/>
              </a:spcBef>
            </a:pPr>
            <a:endParaRPr lang="en-US" sz="14400" dirty="0" smtClean="0">
              <a:latin typeface="Times New Roman" pitchFamily="18" charset="0"/>
              <a:ea typeface="+mj-ea"/>
              <a:cs typeface="Times New Roman" pitchFamily="18" charset="0"/>
            </a:endParaRPr>
          </a:p>
          <a:p>
            <a:pPr>
              <a:spcBef>
                <a:spcPct val="0"/>
              </a:spcBef>
            </a:pPr>
            <a:endParaRPr lang="en-US" sz="14400" dirty="0" smtClean="0">
              <a:latin typeface="Arial Rounded MT Bold" pitchFamily="34" charset="0"/>
              <a:ea typeface="+mj-ea"/>
              <a:cs typeface="+mj-cs"/>
            </a:endParaRPr>
          </a:p>
          <a:p>
            <a:pPr>
              <a:spcBef>
                <a:spcPct val="0"/>
              </a:spcBef>
            </a:pPr>
            <a:r>
              <a:rPr lang="en-US" sz="3800" dirty="0" smtClean="0">
                <a:latin typeface="Arial Rounded MT Bold" pitchFamily="34" charset="0"/>
                <a:ea typeface="+mj-ea"/>
                <a:cs typeface="+mj-cs"/>
              </a:rPr>
              <a:t>	 </a:t>
            </a:r>
            <a:r>
              <a:rPr kumimoji="0" lang="en-US" sz="4400" b="0" i="0" u="none" strike="noStrike" kern="1200" cap="none" spc="0" normalizeH="0" baseline="0" noProof="0" dirty="0" smtClean="0">
                <a:ln>
                  <a:noFill/>
                </a:ln>
                <a:solidFill>
                  <a:schemeClr val="tx1"/>
                </a:solidFill>
                <a:effectLst/>
                <a:uLnTx/>
                <a:uFillTx/>
                <a:latin typeface="Arial Rounded MT Bold" pitchFamily="34" charset="0"/>
                <a:ea typeface="+mj-ea"/>
                <a:cs typeface="+mj-cs"/>
              </a:rPr>
              <a:t/>
            </a:r>
            <a:br>
              <a:rPr kumimoji="0" lang="en-US" sz="4400" b="0" i="0" u="none" strike="noStrike" kern="1200" cap="none" spc="0" normalizeH="0" baseline="0" noProof="0" dirty="0" smtClean="0">
                <a:ln>
                  <a:noFill/>
                </a:ln>
                <a:solidFill>
                  <a:schemeClr val="tx1"/>
                </a:solidFill>
                <a:effectLst/>
                <a:uLnTx/>
                <a:uFillTx/>
                <a:latin typeface="Arial Rounded MT Bold" pitchFamily="34" charset="0"/>
                <a:ea typeface="+mj-ea"/>
                <a:cs typeface="+mj-cs"/>
              </a:rPr>
            </a:br>
            <a:endParaRPr kumimoji="0" lang="en-US" sz="4400" b="0" i="0" u="none" strike="noStrike" kern="1200" cap="none" spc="0" normalizeH="0" baseline="0" noProof="0" dirty="0">
              <a:ln>
                <a:noFill/>
              </a:ln>
              <a:solidFill>
                <a:schemeClr val="tx1"/>
              </a:solidFill>
              <a:effectLst/>
              <a:uLnTx/>
              <a:uFillTx/>
              <a:latin typeface="Arial Rounded MT Bold" pitchFamily="34" charset="0"/>
              <a:ea typeface="+mj-ea"/>
              <a:cs typeface="+mj-cs"/>
            </a:endParaRPr>
          </a:p>
        </p:txBody>
      </p:sp>
      <p:sp>
        <p:nvSpPr>
          <p:cNvPr id="3" name="Title 1"/>
          <p:cNvSpPr txBox="1">
            <a:spLocks/>
          </p:cNvSpPr>
          <p:nvPr/>
        </p:nvSpPr>
        <p:spPr>
          <a:xfrm>
            <a:off x="152400" y="838200"/>
            <a:ext cx="8686800" cy="1752600"/>
          </a:xfrm>
          <a:prstGeom prst="rect">
            <a:avLst/>
          </a:prstGeom>
        </p:spPr>
        <p:txBody>
          <a:bodyPr vert="horz" lIns="91440" tIns="45720" rIns="91440" bIns="45720" rtlCol="0" anchor="ctr">
            <a:normAutofit fontScale="40000" lnSpcReduction="20000"/>
          </a:bodyPr>
          <a:lstStyle/>
          <a:p>
            <a:pPr>
              <a:spcBef>
                <a:spcPct val="0"/>
              </a:spcBef>
            </a:pPr>
            <a:endParaRPr lang="en-US" sz="4400" i="1" dirty="0" smtClean="0">
              <a:solidFill>
                <a:srgbClr val="7030A0"/>
              </a:solidFill>
              <a:latin typeface="Times New Roman" pitchFamily="18" charset="0"/>
              <a:ea typeface="+mj-ea"/>
              <a:cs typeface="Times New Roman" pitchFamily="18" charset="0"/>
            </a:endParaRPr>
          </a:p>
          <a:p>
            <a:pPr marL="1371600" indent="-1371600">
              <a:spcBef>
                <a:spcPct val="0"/>
              </a:spcBef>
            </a:pPr>
            <a:r>
              <a:rPr lang="en-US" sz="9000" dirty="0" err="1" smtClean="0">
                <a:latin typeface="Times New Roman" pitchFamily="18" charset="0"/>
                <a:ea typeface="+mj-ea"/>
                <a:cs typeface="Times New Roman" pitchFamily="18" charset="0"/>
              </a:rPr>
              <a:t>d.What</a:t>
            </a:r>
            <a:r>
              <a:rPr lang="en-US" sz="9000" dirty="0" smtClean="0">
                <a:latin typeface="Times New Roman" pitchFamily="18" charset="0"/>
                <a:ea typeface="+mj-ea"/>
                <a:cs typeface="Times New Roman" pitchFamily="18" charset="0"/>
              </a:rPr>
              <a:t> score would a student need in order to</a:t>
            </a:r>
          </a:p>
          <a:p>
            <a:pPr marL="1371600" indent="-1371600">
              <a:spcBef>
                <a:spcPct val="0"/>
              </a:spcBef>
            </a:pPr>
            <a:r>
              <a:rPr lang="en-US" sz="9000" dirty="0" smtClean="0">
                <a:latin typeface="Times New Roman" pitchFamily="18" charset="0"/>
                <a:ea typeface="+mj-ea"/>
                <a:cs typeface="Times New Roman" pitchFamily="18" charset="0"/>
              </a:rPr>
              <a:t>be in the 90</a:t>
            </a:r>
            <a:r>
              <a:rPr lang="en-US" sz="9000" baseline="30000" dirty="0" smtClean="0">
                <a:latin typeface="Times New Roman" pitchFamily="18" charset="0"/>
                <a:ea typeface="+mj-ea"/>
                <a:cs typeface="Times New Roman" pitchFamily="18" charset="0"/>
              </a:rPr>
              <a:t>th</a:t>
            </a:r>
            <a:r>
              <a:rPr lang="en-US" sz="9000" dirty="0" smtClean="0">
                <a:latin typeface="Times New Roman" pitchFamily="18" charset="0"/>
                <a:ea typeface="+mj-ea"/>
                <a:cs typeface="Times New Roman" pitchFamily="18" charset="0"/>
              </a:rPr>
              <a:t> percentile?</a:t>
            </a:r>
          </a:p>
          <a:p>
            <a:pPr marL="1371600" indent="-1371600">
              <a:spcBef>
                <a:spcPct val="0"/>
              </a:spcBef>
            </a:pPr>
            <a:r>
              <a:rPr lang="en-US" sz="4700" dirty="0" smtClean="0">
                <a:solidFill>
                  <a:srgbClr val="7030A0"/>
                </a:solidFill>
                <a:latin typeface="Times New Roman" pitchFamily="18" charset="0"/>
                <a:ea typeface="+mj-ea"/>
                <a:cs typeface="Times New Roman" pitchFamily="18" charset="0"/>
              </a:rPr>
              <a:t>	</a:t>
            </a:r>
            <a:r>
              <a:rPr lang="en-US" sz="4400" dirty="0" smtClean="0">
                <a:solidFill>
                  <a:srgbClr val="7030A0"/>
                </a:solidFill>
                <a:latin typeface="Times New Roman" pitchFamily="18" charset="0"/>
                <a:ea typeface="+mj-ea"/>
                <a:cs typeface="Times New Roman" pitchFamily="18" charset="0"/>
              </a:rPr>
              <a:t>		 </a:t>
            </a:r>
            <a:r>
              <a:rPr kumimoji="0" lang="en-US" sz="4400" b="0" i="0" u="none" strike="noStrike" kern="1200" cap="none" spc="0" normalizeH="0" baseline="0" noProof="0" dirty="0" smtClean="0">
                <a:ln>
                  <a:noFill/>
                </a:ln>
                <a:solidFill>
                  <a:srgbClr val="7030A0"/>
                </a:solidFill>
                <a:effectLst/>
                <a:uLnTx/>
                <a:uFillTx/>
                <a:latin typeface="Times New Roman" pitchFamily="18" charset="0"/>
                <a:ea typeface="+mj-ea"/>
                <a:cs typeface="Times New Roman" pitchFamily="18" charset="0"/>
              </a:rPr>
              <a:t/>
            </a:r>
            <a:br>
              <a:rPr kumimoji="0" lang="en-US" sz="4400" b="0" i="0" u="none" strike="noStrike" kern="1200" cap="none" spc="0" normalizeH="0" baseline="0" noProof="0" dirty="0" smtClean="0">
                <a:ln>
                  <a:noFill/>
                </a:ln>
                <a:solidFill>
                  <a:srgbClr val="7030A0"/>
                </a:solidFill>
                <a:effectLst/>
                <a:uLnTx/>
                <a:uFillTx/>
                <a:latin typeface="Times New Roman" pitchFamily="18" charset="0"/>
                <a:ea typeface="+mj-ea"/>
                <a:cs typeface="Times New Roman" pitchFamily="18" charset="0"/>
              </a:rPr>
            </a:br>
            <a:endParaRPr kumimoji="0" lang="en-US" sz="4400" b="0" i="0" u="none" strike="noStrike" kern="1200" cap="none" spc="0" normalizeH="0" baseline="0" noProof="0" dirty="0">
              <a:ln>
                <a:noFill/>
              </a:ln>
              <a:solidFill>
                <a:srgbClr val="7030A0"/>
              </a:solidFill>
              <a:effectLst/>
              <a:uLnTx/>
              <a:uFillTx/>
              <a:latin typeface="Times New Roman" pitchFamily="18" charset="0"/>
              <a:ea typeface="+mj-ea"/>
              <a:cs typeface="Times New Roman" pitchFamily="18" charset="0"/>
            </a:endParaRPr>
          </a:p>
        </p:txBody>
      </p:sp>
      <p:pic>
        <p:nvPicPr>
          <p:cNvPr id="2050" name="Picture 2" descr="http://faculty.elgin.edu/dkernler/statistics/ch07/images/90th-percentile-IQs.jpg"/>
          <p:cNvPicPr>
            <a:picLocks noChangeAspect="1" noChangeArrowheads="1"/>
          </p:cNvPicPr>
          <p:nvPr/>
        </p:nvPicPr>
        <p:blipFill>
          <a:blip r:embed="rId2" cstate="print"/>
          <a:srcRect b="11521"/>
          <a:stretch>
            <a:fillRect/>
          </a:stretch>
        </p:blipFill>
        <p:spPr bwMode="auto">
          <a:xfrm>
            <a:off x="4876800" y="1676400"/>
            <a:ext cx="3886200" cy="1608083"/>
          </a:xfrm>
          <a:prstGeom prst="rect">
            <a:avLst/>
          </a:prstGeom>
          <a:noFill/>
        </p:spPr>
      </p:pic>
      <p:sp>
        <p:nvSpPr>
          <p:cNvPr id="5" name="Rectangle 4"/>
          <p:cNvSpPr/>
          <p:nvPr/>
        </p:nvSpPr>
        <p:spPr>
          <a:xfrm>
            <a:off x="1143000" y="3468469"/>
            <a:ext cx="6629400" cy="646331"/>
          </a:xfrm>
          <a:prstGeom prst="rect">
            <a:avLst/>
          </a:prstGeom>
        </p:spPr>
        <p:txBody>
          <a:bodyPr wrap="square">
            <a:spAutoFit/>
          </a:bodyPr>
          <a:lstStyle/>
          <a:p>
            <a:pPr algn="ctr"/>
            <a:r>
              <a:rPr lang="en-US" sz="3600" dirty="0" err="1" smtClean="0">
                <a:solidFill>
                  <a:srgbClr val="FF0000"/>
                </a:solidFill>
                <a:latin typeface="Times New Roman" pitchFamily="18" charset="0"/>
                <a:cs typeface="Times New Roman" pitchFamily="18" charset="0"/>
              </a:rPr>
              <a:t>invnorm</a:t>
            </a:r>
            <a:r>
              <a:rPr lang="en-US" sz="3600" dirty="0" smtClean="0">
                <a:solidFill>
                  <a:srgbClr val="FF0000"/>
                </a:solidFill>
                <a:latin typeface="Times New Roman" pitchFamily="18" charset="0"/>
                <a:cs typeface="Times New Roman" pitchFamily="18" charset="0"/>
              </a:rPr>
              <a:t> (0.9, 82, 5) = 88.41, or 89 </a:t>
            </a:r>
            <a:endParaRPr lang="en-US" sz="3600" dirty="0">
              <a:solidFill>
                <a:srgbClr val="FF0000"/>
              </a:solidFill>
            </a:endParaRPr>
          </a:p>
        </p:txBody>
      </p:sp>
      <p:sp>
        <p:nvSpPr>
          <p:cNvPr id="6" name="Rectangle 5"/>
          <p:cNvSpPr/>
          <p:nvPr/>
        </p:nvSpPr>
        <p:spPr>
          <a:xfrm>
            <a:off x="381000" y="2209800"/>
            <a:ext cx="4191000" cy="1200329"/>
          </a:xfrm>
          <a:prstGeom prst="rect">
            <a:avLst/>
          </a:prstGeom>
        </p:spPr>
        <p:txBody>
          <a:bodyPr wrap="square">
            <a:spAutoFit/>
          </a:bodyPr>
          <a:lstStyle/>
          <a:p>
            <a:pPr algn="ctr"/>
            <a:r>
              <a:rPr lang="en-US" sz="3600" dirty="0" err="1" smtClean="0">
                <a:latin typeface="Times New Roman" pitchFamily="18" charset="0"/>
                <a:cs typeface="Times New Roman" pitchFamily="18" charset="0"/>
              </a:rPr>
              <a:t>invnorm</a:t>
            </a:r>
            <a:r>
              <a:rPr lang="en-US" sz="3600" dirty="0" smtClean="0">
                <a:latin typeface="Times New Roman" pitchFamily="18" charset="0"/>
                <a:cs typeface="Times New Roman" pitchFamily="18" charset="0"/>
              </a:rPr>
              <a:t> (percent of area to left,</a:t>
            </a:r>
            <a:r>
              <a:rPr lang="en-US" sz="3600" dirty="0" smtClean="0">
                <a:latin typeface="Times New Roman" pitchFamily="18" charset="0"/>
                <a:cs typeface="Times New Roman" pitchFamily="18" charset="0"/>
                <a:sym typeface="Symbol"/>
              </a:rPr>
              <a:t>, </a:t>
            </a:r>
            <a:r>
              <a:rPr lang="en-US" sz="3600" dirty="0" smtClean="0">
                <a:latin typeface="Times New Roman" pitchFamily="18" charset="0"/>
                <a:cs typeface="Times New Roman" pitchFamily="18" charset="0"/>
              </a:rPr>
              <a:t>)</a:t>
            </a:r>
            <a:endParaRPr lang="en-US" sz="3600" dirty="0"/>
          </a:p>
        </p:txBody>
      </p:sp>
      <p:sp>
        <p:nvSpPr>
          <p:cNvPr id="7" name="Title 1"/>
          <p:cNvSpPr txBox="1">
            <a:spLocks/>
          </p:cNvSpPr>
          <p:nvPr/>
        </p:nvSpPr>
        <p:spPr>
          <a:xfrm>
            <a:off x="457200" y="4114800"/>
            <a:ext cx="8686800" cy="1752600"/>
          </a:xfrm>
          <a:prstGeom prst="rect">
            <a:avLst/>
          </a:prstGeom>
        </p:spPr>
        <p:txBody>
          <a:bodyPr vert="horz" lIns="91440" tIns="45720" rIns="91440" bIns="45720" rtlCol="0" anchor="ctr">
            <a:normAutofit fontScale="40000" lnSpcReduction="20000"/>
          </a:bodyPr>
          <a:lstStyle/>
          <a:p>
            <a:pPr>
              <a:spcBef>
                <a:spcPct val="0"/>
              </a:spcBef>
            </a:pPr>
            <a:endParaRPr lang="en-US" sz="4400" i="1" dirty="0" smtClean="0">
              <a:solidFill>
                <a:srgbClr val="7030A0"/>
              </a:solidFill>
              <a:latin typeface="Times New Roman" pitchFamily="18" charset="0"/>
              <a:ea typeface="+mj-ea"/>
              <a:cs typeface="Times New Roman" pitchFamily="18" charset="0"/>
            </a:endParaRPr>
          </a:p>
          <a:p>
            <a:pPr marL="1371600" indent="-1371600">
              <a:spcBef>
                <a:spcPct val="0"/>
              </a:spcBef>
            </a:pPr>
            <a:r>
              <a:rPr lang="en-US" sz="9000" dirty="0" smtClean="0">
                <a:latin typeface="Times New Roman" pitchFamily="18" charset="0"/>
                <a:ea typeface="+mj-ea"/>
                <a:cs typeface="Times New Roman" pitchFamily="18" charset="0"/>
              </a:rPr>
              <a:t>e. What score would a student need in order to be in top 20% of the class?</a:t>
            </a:r>
          </a:p>
          <a:p>
            <a:pPr marL="1371600" indent="-1371600">
              <a:spcBef>
                <a:spcPct val="0"/>
              </a:spcBef>
            </a:pPr>
            <a:r>
              <a:rPr lang="en-US" sz="4700" dirty="0" smtClean="0">
                <a:solidFill>
                  <a:srgbClr val="7030A0"/>
                </a:solidFill>
                <a:latin typeface="Times New Roman" pitchFamily="18" charset="0"/>
                <a:ea typeface="+mj-ea"/>
                <a:cs typeface="Times New Roman" pitchFamily="18" charset="0"/>
              </a:rPr>
              <a:t>	</a:t>
            </a:r>
            <a:r>
              <a:rPr lang="en-US" sz="4400" dirty="0" smtClean="0">
                <a:solidFill>
                  <a:srgbClr val="7030A0"/>
                </a:solidFill>
                <a:latin typeface="Times New Roman" pitchFamily="18" charset="0"/>
                <a:ea typeface="+mj-ea"/>
                <a:cs typeface="Times New Roman" pitchFamily="18" charset="0"/>
              </a:rPr>
              <a:t>		 </a:t>
            </a:r>
            <a:r>
              <a:rPr kumimoji="0" lang="en-US" sz="4400" b="0" i="0" u="none" strike="noStrike" kern="1200" cap="none" spc="0" normalizeH="0" baseline="0" noProof="0" dirty="0" smtClean="0">
                <a:ln>
                  <a:noFill/>
                </a:ln>
                <a:solidFill>
                  <a:srgbClr val="7030A0"/>
                </a:solidFill>
                <a:effectLst/>
                <a:uLnTx/>
                <a:uFillTx/>
                <a:latin typeface="Times New Roman" pitchFamily="18" charset="0"/>
                <a:ea typeface="+mj-ea"/>
                <a:cs typeface="Times New Roman" pitchFamily="18" charset="0"/>
              </a:rPr>
              <a:t/>
            </a:r>
            <a:br>
              <a:rPr kumimoji="0" lang="en-US" sz="4400" b="0" i="0" u="none" strike="noStrike" kern="1200" cap="none" spc="0" normalizeH="0" baseline="0" noProof="0" dirty="0" smtClean="0">
                <a:ln>
                  <a:noFill/>
                </a:ln>
                <a:solidFill>
                  <a:srgbClr val="7030A0"/>
                </a:solidFill>
                <a:effectLst/>
                <a:uLnTx/>
                <a:uFillTx/>
                <a:latin typeface="Times New Roman" pitchFamily="18" charset="0"/>
                <a:ea typeface="+mj-ea"/>
                <a:cs typeface="Times New Roman" pitchFamily="18" charset="0"/>
              </a:rPr>
            </a:br>
            <a:endParaRPr kumimoji="0" lang="en-US" sz="4400" b="0" i="0" u="none" strike="noStrike" kern="1200" cap="none" spc="0" normalizeH="0" baseline="0" noProof="0" dirty="0">
              <a:ln>
                <a:noFill/>
              </a:ln>
              <a:solidFill>
                <a:srgbClr val="7030A0"/>
              </a:solidFill>
              <a:effectLst/>
              <a:uLnTx/>
              <a:uFillTx/>
              <a:latin typeface="Times New Roman" pitchFamily="18" charset="0"/>
              <a:ea typeface="+mj-ea"/>
              <a:cs typeface="Times New Roman" pitchFamily="18" charset="0"/>
            </a:endParaRPr>
          </a:p>
        </p:txBody>
      </p:sp>
      <p:sp>
        <p:nvSpPr>
          <p:cNvPr id="8" name="Rectangle 7"/>
          <p:cNvSpPr/>
          <p:nvPr/>
        </p:nvSpPr>
        <p:spPr>
          <a:xfrm>
            <a:off x="1066800" y="5486400"/>
            <a:ext cx="6781800" cy="646331"/>
          </a:xfrm>
          <a:prstGeom prst="rect">
            <a:avLst/>
          </a:prstGeom>
        </p:spPr>
        <p:txBody>
          <a:bodyPr wrap="square">
            <a:spAutoFit/>
          </a:bodyPr>
          <a:lstStyle/>
          <a:p>
            <a:pPr algn="ctr"/>
            <a:r>
              <a:rPr lang="en-US" sz="3600" dirty="0" err="1" smtClean="0">
                <a:solidFill>
                  <a:srgbClr val="FF0000"/>
                </a:solidFill>
                <a:latin typeface="Times New Roman" pitchFamily="18" charset="0"/>
                <a:cs typeface="Times New Roman" pitchFamily="18" charset="0"/>
              </a:rPr>
              <a:t>invnorm</a:t>
            </a:r>
            <a:r>
              <a:rPr lang="en-US" sz="3600" dirty="0" smtClean="0">
                <a:solidFill>
                  <a:srgbClr val="FF0000"/>
                </a:solidFill>
                <a:latin typeface="Times New Roman" pitchFamily="18" charset="0"/>
                <a:cs typeface="Times New Roman" pitchFamily="18" charset="0"/>
              </a:rPr>
              <a:t> (0.8, 82, 5) = 86.21, or 87</a:t>
            </a:r>
            <a:endParaRPr lang="en-US" sz="36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5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P spid="6" grpId="0"/>
      <p:bldP spid="7" grpId="0"/>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228600"/>
            <a:ext cx="8686800" cy="5786199"/>
          </a:xfrm>
          <a:prstGeom prst="rect">
            <a:avLst/>
          </a:prstGeom>
          <a:noFill/>
        </p:spPr>
        <p:txBody>
          <a:bodyPr wrap="square" rtlCol="0">
            <a:spAutoFit/>
          </a:bodyPr>
          <a:lstStyle/>
          <a:p>
            <a:r>
              <a:rPr lang="en-US" sz="3200" dirty="0" smtClean="0">
                <a:latin typeface="Times New Roman" pitchFamily="18" charset="0"/>
                <a:cs typeface="Times New Roman" pitchFamily="18" charset="0"/>
              </a:rPr>
              <a:t>The average waiting time at Walgreen’s drive-through window is 7.6 minutes, with a standard deviation of 2.6 minutes.  When a customer arrives at Walgreen’s, find the probability that he will have to wait</a:t>
            </a:r>
          </a:p>
          <a:p>
            <a:r>
              <a:rPr lang="en-US" sz="3200" dirty="0" smtClean="0">
                <a:latin typeface="Times New Roman" pitchFamily="18" charset="0"/>
                <a:cs typeface="Times New Roman" pitchFamily="18" charset="0"/>
              </a:rPr>
              <a:t>	a) between 4 and 6 minutes  </a:t>
            </a:r>
          </a:p>
          <a:p>
            <a:r>
              <a:rPr lang="en-US" sz="3200" dirty="0" smtClean="0">
                <a:latin typeface="Times New Roman" pitchFamily="18" charset="0"/>
                <a:cs typeface="Times New Roman" pitchFamily="18" charset="0"/>
              </a:rPr>
              <a:t>	b) less than 3 minutes </a:t>
            </a:r>
          </a:p>
          <a:p>
            <a:r>
              <a:rPr lang="en-US" sz="3200" dirty="0" smtClean="0">
                <a:latin typeface="Times New Roman" pitchFamily="18" charset="0"/>
                <a:cs typeface="Times New Roman" pitchFamily="18" charset="0"/>
              </a:rPr>
              <a:t>	c) more than 8 minutes </a:t>
            </a:r>
          </a:p>
          <a:p>
            <a:r>
              <a:rPr lang="en-US" sz="3200" dirty="0" smtClean="0">
                <a:latin typeface="Times New Roman" pitchFamily="18" charset="0"/>
                <a:cs typeface="Times New Roman" pitchFamily="18" charset="0"/>
              </a:rPr>
              <a:t>	d)  Only 8% of customers have to wait 	longer than Mrs. </a:t>
            </a:r>
            <a:r>
              <a:rPr lang="en-US" sz="3200" dirty="0" err="1" smtClean="0">
                <a:latin typeface="Times New Roman" pitchFamily="18" charset="0"/>
                <a:cs typeface="Times New Roman" pitchFamily="18" charset="0"/>
              </a:rPr>
              <a:t>Sickalot</a:t>
            </a:r>
            <a:r>
              <a:rPr lang="en-US" sz="3200" dirty="0" smtClean="0">
                <a:latin typeface="Times New Roman" pitchFamily="18" charset="0"/>
                <a:cs typeface="Times New Roman" pitchFamily="18" charset="0"/>
              </a:rPr>
              <a:t>.  Determine how long Mrs. </a:t>
            </a:r>
            <a:r>
              <a:rPr lang="en-US" sz="3200" dirty="0" err="1" smtClean="0">
                <a:latin typeface="Times New Roman" pitchFamily="18" charset="0"/>
                <a:cs typeface="Times New Roman" pitchFamily="18" charset="0"/>
              </a:rPr>
              <a:t>Sickalot</a:t>
            </a:r>
            <a:r>
              <a:rPr lang="en-US" sz="3200" dirty="0" smtClean="0">
                <a:latin typeface="Times New Roman" pitchFamily="18" charset="0"/>
                <a:cs typeface="Times New Roman" pitchFamily="18" charset="0"/>
              </a:rPr>
              <a:t> has to wait.   </a:t>
            </a:r>
          </a:p>
          <a:p>
            <a:endParaRPr lang="en-US" dirty="0"/>
          </a:p>
        </p:txBody>
      </p:sp>
      <p:sp>
        <p:nvSpPr>
          <p:cNvPr id="3" name="TextBox 2"/>
          <p:cNvSpPr txBox="1"/>
          <p:nvPr/>
        </p:nvSpPr>
        <p:spPr>
          <a:xfrm>
            <a:off x="6019800" y="2691825"/>
            <a:ext cx="1219200" cy="584775"/>
          </a:xfrm>
          <a:prstGeom prst="rect">
            <a:avLst/>
          </a:prstGeom>
          <a:noFill/>
        </p:spPr>
        <p:txBody>
          <a:bodyPr wrap="square" rtlCol="0">
            <a:spAutoFit/>
          </a:bodyPr>
          <a:lstStyle/>
          <a:p>
            <a:r>
              <a:rPr lang="en-US" sz="3200" dirty="0" smtClean="0">
                <a:solidFill>
                  <a:srgbClr val="FF0000"/>
                </a:solidFill>
                <a:latin typeface="Times New Roman" pitchFamily="18" charset="0"/>
                <a:cs typeface="Times New Roman" pitchFamily="18" charset="0"/>
              </a:rPr>
              <a:t>0.186</a:t>
            </a:r>
            <a:endParaRPr lang="en-US" sz="3200" dirty="0">
              <a:solidFill>
                <a:srgbClr val="FF0000"/>
              </a:solidFill>
              <a:latin typeface="Times New Roman" pitchFamily="18" charset="0"/>
              <a:cs typeface="Times New Roman" pitchFamily="18" charset="0"/>
            </a:endParaRPr>
          </a:p>
        </p:txBody>
      </p:sp>
      <p:sp>
        <p:nvSpPr>
          <p:cNvPr id="4" name="TextBox 3"/>
          <p:cNvSpPr txBox="1"/>
          <p:nvPr/>
        </p:nvSpPr>
        <p:spPr>
          <a:xfrm>
            <a:off x="5105400" y="3149025"/>
            <a:ext cx="1219200" cy="584775"/>
          </a:xfrm>
          <a:prstGeom prst="rect">
            <a:avLst/>
          </a:prstGeom>
          <a:noFill/>
        </p:spPr>
        <p:txBody>
          <a:bodyPr wrap="square" rtlCol="0">
            <a:spAutoFit/>
          </a:bodyPr>
          <a:lstStyle/>
          <a:p>
            <a:r>
              <a:rPr lang="en-US" sz="3200" dirty="0" smtClean="0">
                <a:solidFill>
                  <a:srgbClr val="FF0000"/>
                </a:solidFill>
                <a:latin typeface="Times New Roman" pitchFamily="18" charset="0"/>
                <a:cs typeface="Times New Roman" pitchFamily="18" charset="0"/>
              </a:rPr>
              <a:t>0.037</a:t>
            </a:r>
            <a:endParaRPr lang="en-US" sz="3200" dirty="0">
              <a:solidFill>
                <a:srgbClr val="FF0000"/>
              </a:solidFill>
              <a:latin typeface="Times New Roman" pitchFamily="18" charset="0"/>
              <a:cs typeface="Times New Roman" pitchFamily="18" charset="0"/>
            </a:endParaRPr>
          </a:p>
        </p:txBody>
      </p:sp>
      <p:sp>
        <p:nvSpPr>
          <p:cNvPr id="5" name="TextBox 4"/>
          <p:cNvSpPr txBox="1"/>
          <p:nvPr/>
        </p:nvSpPr>
        <p:spPr>
          <a:xfrm>
            <a:off x="5257800" y="3657600"/>
            <a:ext cx="1219200" cy="584775"/>
          </a:xfrm>
          <a:prstGeom prst="rect">
            <a:avLst/>
          </a:prstGeom>
          <a:noFill/>
        </p:spPr>
        <p:txBody>
          <a:bodyPr wrap="square" rtlCol="0">
            <a:spAutoFit/>
          </a:bodyPr>
          <a:lstStyle/>
          <a:p>
            <a:r>
              <a:rPr lang="en-US" sz="3200" dirty="0" smtClean="0">
                <a:solidFill>
                  <a:srgbClr val="FF0000"/>
                </a:solidFill>
                <a:latin typeface="Times New Roman" pitchFamily="18" charset="0"/>
                <a:cs typeface="Times New Roman" pitchFamily="18" charset="0"/>
              </a:rPr>
              <a:t>0.439</a:t>
            </a:r>
            <a:endParaRPr lang="en-US" sz="3200" dirty="0">
              <a:solidFill>
                <a:srgbClr val="FF0000"/>
              </a:solidFill>
              <a:latin typeface="Times New Roman" pitchFamily="18" charset="0"/>
              <a:cs typeface="Times New Roman" pitchFamily="18" charset="0"/>
            </a:endParaRPr>
          </a:p>
        </p:txBody>
      </p:sp>
      <p:sp>
        <p:nvSpPr>
          <p:cNvPr id="6" name="TextBox 5"/>
          <p:cNvSpPr txBox="1"/>
          <p:nvPr/>
        </p:nvSpPr>
        <p:spPr>
          <a:xfrm>
            <a:off x="4114800" y="5181600"/>
            <a:ext cx="2514600" cy="584775"/>
          </a:xfrm>
          <a:prstGeom prst="rect">
            <a:avLst/>
          </a:prstGeom>
          <a:noFill/>
        </p:spPr>
        <p:txBody>
          <a:bodyPr wrap="square" rtlCol="0">
            <a:spAutoFit/>
          </a:bodyPr>
          <a:lstStyle/>
          <a:p>
            <a:r>
              <a:rPr lang="en-US" sz="3200" dirty="0" smtClean="0">
                <a:solidFill>
                  <a:srgbClr val="FF0000"/>
                </a:solidFill>
                <a:latin typeface="Times New Roman" pitchFamily="18" charset="0"/>
                <a:cs typeface="Times New Roman" pitchFamily="18" charset="0"/>
              </a:rPr>
              <a:t>11.25 minutes</a:t>
            </a:r>
            <a:endParaRPr lang="en-US" sz="3200"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67200" y="354211"/>
            <a:ext cx="4876800" cy="2769989"/>
          </a:xfrm>
          <a:prstGeom prst="rect">
            <a:avLst/>
          </a:prstGeom>
          <a:noFill/>
        </p:spPr>
        <p:txBody>
          <a:bodyPr wrap="square" rtlCol="0">
            <a:spAutoFit/>
          </a:bodyPr>
          <a:lstStyle/>
          <a:p>
            <a:pPr lvl="0" algn="ctr">
              <a:spcBef>
                <a:spcPct val="0"/>
              </a:spcBef>
            </a:pPr>
            <a:r>
              <a:rPr lang="en-US" sz="5200" dirty="0" smtClean="0">
                <a:solidFill>
                  <a:prstClr val="black"/>
                </a:solidFill>
                <a:latin typeface="Times New Roman" pitchFamily="18" charset="0"/>
                <a:cs typeface="Times New Roman" pitchFamily="18" charset="0"/>
              </a:rPr>
              <a:t>Questions on normal distributions?</a:t>
            </a:r>
          </a:p>
          <a:p>
            <a:endParaRPr lang="en-US" dirty="0"/>
          </a:p>
        </p:txBody>
      </p:sp>
      <p:sp>
        <p:nvSpPr>
          <p:cNvPr id="30722" name="AutoShape 2" descr="image.jpe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0724" name="AutoShape 4" descr="image.jpe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0726" name="AutoShape 6" descr="image.jpe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6" name="Picture 5" descr="paranormal distribution.bmp"/>
          <p:cNvPicPr>
            <a:picLocks noChangeAspect="1"/>
          </p:cNvPicPr>
          <p:nvPr/>
        </p:nvPicPr>
        <p:blipFill>
          <a:blip r:embed="rId2" cstate="print"/>
          <a:srcRect/>
          <a:stretch>
            <a:fillRect/>
          </a:stretch>
        </p:blipFill>
        <p:spPr>
          <a:xfrm>
            <a:off x="152400" y="228600"/>
            <a:ext cx="4495800" cy="6170706"/>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28600" y="609600"/>
            <a:ext cx="8458200" cy="1828800"/>
          </a:xfrm>
        </p:spPr>
        <p:txBody>
          <a:bodyPr>
            <a:normAutofit fontScale="90000"/>
          </a:bodyPr>
          <a:lstStyle/>
          <a:p>
            <a:r>
              <a:rPr lang="en-US" dirty="0" smtClean="0">
                <a:solidFill>
                  <a:schemeClr val="bg1"/>
                </a:solidFill>
                <a:latin typeface="Times New Roman" pitchFamily="18" charset="0"/>
                <a:cs typeface="Times New Roman" pitchFamily="18" charset="0"/>
              </a:rPr>
              <a:t>Three main topics in CCM3 with one additional topic for CCM3 Honors:</a:t>
            </a:r>
            <a:r>
              <a:rPr lang="en-US" dirty="0" smtClean="0">
                <a:latin typeface="Arial Rounded MT Bold" pitchFamily="34" charset="0"/>
              </a:rPr>
              <a:t/>
            </a:r>
            <a:br>
              <a:rPr lang="en-US" dirty="0" smtClean="0">
                <a:latin typeface="Arial Rounded MT Bold" pitchFamily="34" charset="0"/>
              </a:rPr>
            </a:br>
            <a:endParaRPr lang="en-US" dirty="0">
              <a:latin typeface="Arial Rounded MT Bold" pitchFamily="34" charset="0"/>
            </a:endParaRPr>
          </a:p>
        </p:txBody>
      </p:sp>
      <p:sp>
        <p:nvSpPr>
          <p:cNvPr id="3" name="Title 1"/>
          <p:cNvSpPr txBox="1">
            <a:spLocks/>
          </p:cNvSpPr>
          <p:nvPr/>
        </p:nvSpPr>
        <p:spPr>
          <a:xfrm>
            <a:off x="990600" y="2286000"/>
            <a:ext cx="6858000" cy="1143000"/>
          </a:xfrm>
          <a:prstGeom prst="rect">
            <a:avLst/>
          </a:prstGeom>
        </p:spPr>
        <p:txBody>
          <a:bodyPr vert="horz" lIns="91440" tIns="45720" rIns="91440" bIns="45720" rtlCol="0" anchor="ctr">
            <a:normAutofit fontScale="90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2">
                    <a:lumMod val="40000"/>
                    <a:lumOff val="60000"/>
                  </a:schemeClr>
                </a:solidFill>
                <a:effectLst/>
                <a:uLnTx/>
                <a:uFillTx/>
                <a:latin typeface="Times New Roman" pitchFamily="18" charset="0"/>
                <a:ea typeface="+mj-ea"/>
                <a:cs typeface="Times New Roman" pitchFamily="18" charset="0"/>
              </a:rPr>
              <a:t>Normal Distributions</a:t>
            </a:r>
            <a:r>
              <a:rPr kumimoji="0" lang="en-US" sz="4400" b="0" i="0" u="none" strike="noStrike" kern="1200" cap="none" spc="0" normalizeH="0" baseline="0" noProof="0" dirty="0" smtClean="0">
                <a:ln>
                  <a:noFill/>
                </a:ln>
                <a:solidFill>
                  <a:schemeClr val="tx1"/>
                </a:solidFill>
                <a:effectLst/>
                <a:uLnTx/>
                <a:uFillTx/>
                <a:latin typeface="Arial Rounded MT Bold" pitchFamily="34" charset="0"/>
                <a:ea typeface="+mj-ea"/>
                <a:cs typeface="+mj-cs"/>
              </a:rPr>
              <a:t/>
            </a:r>
            <a:br>
              <a:rPr kumimoji="0" lang="en-US" sz="4400" b="0" i="0" u="none" strike="noStrike" kern="1200" cap="none" spc="0" normalizeH="0" baseline="0" noProof="0" dirty="0" smtClean="0">
                <a:ln>
                  <a:noFill/>
                </a:ln>
                <a:solidFill>
                  <a:schemeClr val="tx1"/>
                </a:solidFill>
                <a:effectLst/>
                <a:uLnTx/>
                <a:uFillTx/>
                <a:latin typeface="Arial Rounded MT Bold" pitchFamily="34" charset="0"/>
                <a:ea typeface="+mj-ea"/>
                <a:cs typeface="+mj-cs"/>
              </a:rPr>
            </a:br>
            <a:endParaRPr kumimoji="0" lang="en-US" sz="4400" b="0" i="0" u="none" strike="noStrike" kern="1200" cap="none" spc="0" normalizeH="0" baseline="0" noProof="0" dirty="0" smtClean="0">
              <a:ln>
                <a:noFill/>
              </a:ln>
              <a:solidFill>
                <a:schemeClr val="tx1"/>
              </a:solidFill>
              <a:effectLst/>
              <a:uLnTx/>
              <a:uFillTx/>
              <a:latin typeface="Arial Rounded MT Bold" pitchFamily="34" charset="0"/>
              <a:ea typeface="+mj-ea"/>
              <a:cs typeface="+mj-cs"/>
            </a:endParaRPr>
          </a:p>
        </p:txBody>
      </p:sp>
      <p:sp>
        <p:nvSpPr>
          <p:cNvPr id="4" name="Title 1"/>
          <p:cNvSpPr txBox="1">
            <a:spLocks/>
          </p:cNvSpPr>
          <p:nvPr/>
        </p:nvSpPr>
        <p:spPr>
          <a:xfrm>
            <a:off x="762000" y="3124200"/>
            <a:ext cx="7315200" cy="1143000"/>
          </a:xfrm>
          <a:prstGeom prst="rect">
            <a:avLst/>
          </a:prstGeom>
        </p:spPr>
        <p:txBody>
          <a:bodyPr vert="horz" lIns="91440" tIns="45720" rIns="91440" bIns="45720" rtlCol="0" anchor="ctr">
            <a:normAutofit fontScale="90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rgbClr val="C7E6A4"/>
                </a:solidFill>
                <a:effectLst/>
                <a:uLnTx/>
                <a:uFillTx/>
                <a:latin typeface="Times New Roman" pitchFamily="18" charset="0"/>
                <a:ea typeface="+mj-ea"/>
                <a:cs typeface="Times New Roman" pitchFamily="18" charset="0"/>
              </a:rPr>
              <a:t>Sampling and Study Design</a:t>
            </a:r>
            <a:r>
              <a:rPr kumimoji="0" lang="en-US" sz="4400" b="0" i="0" u="none" strike="noStrike" kern="1200" cap="none" spc="0" normalizeH="0" baseline="0" noProof="0" dirty="0" smtClean="0">
                <a:ln>
                  <a:noFill/>
                </a:ln>
                <a:solidFill>
                  <a:schemeClr val="tx1"/>
                </a:solidFill>
                <a:effectLst/>
                <a:uLnTx/>
                <a:uFillTx/>
                <a:latin typeface="Arial Rounded MT Bold" pitchFamily="34" charset="0"/>
                <a:ea typeface="+mj-ea"/>
                <a:cs typeface="+mj-cs"/>
              </a:rPr>
              <a:t/>
            </a:r>
            <a:br>
              <a:rPr kumimoji="0" lang="en-US" sz="4400" b="0" i="0" u="none" strike="noStrike" kern="1200" cap="none" spc="0" normalizeH="0" baseline="0" noProof="0" dirty="0" smtClean="0">
                <a:ln>
                  <a:noFill/>
                </a:ln>
                <a:solidFill>
                  <a:schemeClr val="tx1"/>
                </a:solidFill>
                <a:effectLst/>
                <a:uLnTx/>
                <a:uFillTx/>
                <a:latin typeface="Arial Rounded MT Bold" pitchFamily="34" charset="0"/>
                <a:ea typeface="+mj-ea"/>
                <a:cs typeface="+mj-cs"/>
              </a:rPr>
            </a:br>
            <a:endParaRPr kumimoji="0" lang="en-US" sz="4400" b="0" i="0" u="none" strike="noStrike" kern="1200" cap="none" spc="0" normalizeH="0" baseline="0" noProof="0" dirty="0" smtClean="0">
              <a:ln>
                <a:noFill/>
              </a:ln>
              <a:solidFill>
                <a:schemeClr val="tx1"/>
              </a:solidFill>
              <a:effectLst/>
              <a:uLnTx/>
              <a:uFillTx/>
              <a:latin typeface="Arial Rounded MT Bold" pitchFamily="34" charset="0"/>
              <a:ea typeface="+mj-ea"/>
              <a:cs typeface="+mj-cs"/>
            </a:endParaRPr>
          </a:p>
        </p:txBody>
      </p:sp>
      <p:sp>
        <p:nvSpPr>
          <p:cNvPr id="5" name="Title 1"/>
          <p:cNvSpPr txBox="1">
            <a:spLocks/>
          </p:cNvSpPr>
          <p:nvPr/>
        </p:nvSpPr>
        <p:spPr>
          <a:xfrm>
            <a:off x="0" y="3962400"/>
            <a:ext cx="8839200" cy="1143000"/>
          </a:xfrm>
          <a:prstGeom prst="rect">
            <a:avLst/>
          </a:prstGeom>
        </p:spPr>
        <p:txBody>
          <a:bodyPr vert="horz" lIns="91440" tIns="45720" rIns="91440" bIns="45720" rtlCol="0" anchor="ctr">
            <a:normAutofit fontScale="90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accent6">
                    <a:lumMod val="60000"/>
                    <a:lumOff val="40000"/>
                  </a:schemeClr>
                </a:solidFill>
                <a:effectLst/>
                <a:uLnTx/>
                <a:uFillTx/>
                <a:latin typeface="Times New Roman" pitchFamily="18" charset="0"/>
                <a:ea typeface="+mj-ea"/>
                <a:cs typeface="Times New Roman" pitchFamily="18" charset="0"/>
              </a:rPr>
              <a:t>Estimating Population Parameters</a:t>
            </a:r>
            <a:r>
              <a:rPr kumimoji="0" lang="en-US" sz="4400" b="0" i="0" u="none" strike="noStrike" kern="1200" cap="none" spc="0" normalizeH="0" baseline="0" noProof="0" dirty="0" smtClean="0">
                <a:ln>
                  <a:noFill/>
                </a:ln>
                <a:solidFill>
                  <a:schemeClr val="tx1"/>
                </a:solidFill>
                <a:effectLst/>
                <a:uLnTx/>
                <a:uFillTx/>
                <a:latin typeface="Arial Rounded MT Bold" pitchFamily="34" charset="0"/>
                <a:ea typeface="+mj-ea"/>
                <a:cs typeface="+mj-cs"/>
              </a:rPr>
              <a:t/>
            </a:r>
            <a:br>
              <a:rPr kumimoji="0" lang="en-US" sz="4400" b="0" i="0" u="none" strike="noStrike" kern="1200" cap="none" spc="0" normalizeH="0" baseline="0" noProof="0" dirty="0" smtClean="0">
                <a:ln>
                  <a:noFill/>
                </a:ln>
                <a:solidFill>
                  <a:schemeClr val="tx1"/>
                </a:solidFill>
                <a:effectLst/>
                <a:uLnTx/>
                <a:uFillTx/>
                <a:latin typeface="Arial Rounded MT Bold" pitchFamily="34" charset="0"/>
                <a:ea typeface="+mj-ea"/>
                <a:cs typeface="+mj-cs"/>
              </a:rPr>
            </a:br>
            <a:endParaRPr kumimoji="0" lang="en-US" sz="4400" b="0" i="0" u="none" strike="noStrike" kern="1200" cap="none" spc="0" normalizeH="0" baseline="0" noProof="0" dirty="0" smtClean="0">
              <a:ln>
                <a:noFill/>
              </a:ln>
              <a:solidFill>
                <a:schemeClr val="tx1"/>
              </a:solidFill>
              <a:effectLst/>
              <a:uLnTx/>
              <a:uFillTx/>
              <a:latin typeface="Arial Rounded MT Bold" pitchFamily="34" charset="0"/>
              <a:ea typeface="+mj-ea"/>
              <a:cs typeface="+mj-cs"/>
            </a:endParaRPr>
          </a:p>
        </p:txBody>
      </p:sp>
      <p:sp>
        <p:nvSpPr>
          <p:cNvPr id="6" name="Title 1"/>
          <p:cNvSpPr txBox="1">
            <a:spLocks/>
          </p:cNvSpPr>
          <p:nvPr/>
        </p:nvSpPr>
        <p:spPr>
          <a:xfrm>
            <a:off x="342900" y="4648200"/>
            <a:ext cx="8153400" cy="1524000"/>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rgbClr val="FBF49F"/>
                </a:solidFill>
                <a:effectLst/>
                <a:uLnTx/>
                <a:uFillTx/>
                <a:latin typeface="Times New Roman" pitchFamily="18" charset="0"/>
                <a:ea typeface="+mj-ea"/>
                <a:cs typeface="Times New Roman" pitchFamily="18" charset="0"/>
              </a:rPr>
              <a:t>Expected Value and Fair Game (H)</a:t>
            </a:r>
            <a:r>
              <a:rPr kumimoji="0" lang="en-US" sz="4400" b="0" i="0" u="none" strike="noStrike" kern="1200" cap="none" spc="0" normalizeH="0" baseline="0" noProof="0" dirty="0" smtClean="0">
                <a:ln>
                  <a:noFill/>
                </a:ln>
                <a:solidFill>
                  <a:srgbClr val="FBF49F"/>
                </a:solidFill>
                <a:effectLst/>
                <a:uLnTx/>
                <a:uFillTx/>
                <a:latin typeface="Arial Rounded MT Bold" pitchFamily="34" charset="0"/>
                <a:ea typeface="+mj-ea"/>
                <a:cs typeface="+mj-cs"/>
              </a:rPr>
              <a:t/>
            </a:r>
            <a:br>
              <a:rPr kumimoji="0" lang="en-US" sz="4400" b="0" i="0" u="none" strike="noStrike" kern="1200" cap="none" spc="0" normalizeH="0" baseline="0" noProof="0" dirty="0" smtClean="0">
                <a:ln>
                  <a:noFill/>
                </a:ln>
                <a:solidFill>
                  <a:srgbClr val="FBF49F"/>
                </a:solidFill>
                <a:effectLst/>
                <a:uLnTx/>
                <a:uFillTx/>
                <a:latin typeface="Arial Rounded MT Bold" pitchFamily="34" charset="0"/>
                <a:ea typeface="+mj-ea"/>
                <a:cs typeface="+mj-cs"/>
              </a:rPr>
            </a:br>
            <a:endParaRPr kumimoji="0" lang="en-US" sz="4400" b="0" i="0" u="none" strike="noStrike" kern="1200" cap="none" spc="0" normalizeH="0" baseline="0" noProof="0" dirty="0" smtClean="0">
              <a:ln>
                <a:noFill/>
              </a:ln>
              <a:solidFill>
                <a:srgbClr val="FBF49F"/>
              </a:solidFill>
              <a:effectLst/>
              <a:uLnTx/>
              <a:uFillTx/>
              <a:latin typeface="Arial Rounded MT Bold" pitchFamily="34" charset="0"/>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C7E6A4"/>
        </a:solidFill>
        <a:effectLst/>
      </p:bgPr>
    </p:bg>
    <p:spTree>
      <p:nvGrpSpPr>
        <p:cNvPr id="1" name=""/>
        <p:cNvGrpSpPr/>
        <p:nvPr/>
      </p:nvGrpSpPr>
      <p:grpSpPr>
        <a:xfrm>
          <a:off x="0" y="0"/>
          <a:ext cx="0" cy="0"/>
          <a:chOff x="0" y="0"/>
          <a:chExt cx="0" cy="0"/>
        </a:xfrm>
      </p:grpSpPr>
      <p:sp>
        <p:nvSpPr>
          <p:cNvPr id="2" name="TextBox 1"/>
          <p:cNvSpPr txBox="1"/>
          <p:nvPr/>
        </p:nvSpPr>
        <p:spPr>
          <a:xfrm>
            <a:off x="5715000" y="609600"/>
            <a:ext cx="2971800" cy="2123658"/>
          </a:xfrm>
          <a:prstGeom prst="rect">
            <a:avLst/>
          </a:prstGeom>
          <a:noFill/>
        </p:spPr>
        <p:txBody>
          <a:bodyPr wrap="square" rtlCol="0">
            <a:spAutoFit/>
          </a:bodyPr>
          <a:lstStyle/>
          <a:p>
            <a:pPr algn="ctr"/>
            <a:r>
              <a:rPr lang="en-US" sz="4400" dirty="0" smtClean="0">
                <a:latin typeface="Times New Roman" pitchFamily="18" charset="0"/>
                <a:cs typeface="Times New Roman" pitchFamily="18" charset="0"/>
              </a:rPr>
              <a:t>Sampling and Study Design</a:t>
            </a:r>
            <a:endParaRPr lang="en-US" sz="4400" dirty="0">
              <a:latin typeface="Times New Roman" pitchFamily="18" charset="0"/>
              <a:cs typeface="Times New Roman" pitchFamily="18" charset="0"/>
            </a:endParaRPr>
          </a:p>
        </p:txBody>
      </p:sp>
      <p:pic>
        <p:nvPicPr>
          <p:cNvPr id="5121" name="irc_mi" descr="http://1.bp.blogspot.com/_VFLMXQ-WVpM/RwtytSn-0uI/AAAAAAAAA1w/SV66jp_wbQM/s400/cartoon-09.jpg">
            <a:hlinkClick r:id="rId2"/>
          </p:cNvPr>
          <p:cNvPicPr>
            <a:picLocks noChangeAspect="1" noChangeArrowheads="1"/>
          </p:cNvPicPr>
          <p:nvPr/>
        </p:nvPicPr>
        <p:blipFill>
          <a:blip r:embed="rId3" cstate="print"/>
          <a:srcRect/>
          <a:stretch>
            <a:fillRect/>
          </a:stretch>
        </p:blipFill>
        <p:spPr bwMode="auto">
          <a:xfrm>
            <a:off x="381000" y="639763"/>
            <a:ext cx="4953000" cy="579501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C7E6A4"/>
        </a:solidFill>
        <a:effectLst/>
      </p:bgPr>
    </p:bg>
    <p:spTree>
      <p:nvGrpSpPr>
        <p:cNvPr id="1" name=""/>
        <p:cNvGrpSpPr/>
        <p:nvPr/>
      </p:nvGrpSpPr>
      <p:grpSpPr>
        <a:xfrm>
          <a:off x="0" y="0"/>
          <a:ext cx="0" cy="0"/>
          <a:chOff x="0" y="0"/>
          <a:chExt cx="0" cy="0"/>
        </a:xfrm>
      </p:grpSpPr>
      <p:sp>
        <p:nvSpPr>
          <p:cNvPr id="4" name="TextBox 3"/>
          <p:cNvSpPr txBox="1"/>
          <p:nvPr/>
        </p:nvSpPr>
        <p:spPr>
          <a:xfrm>
            <a:off x="0" y="228600"/>
            <a:ext cx="6248400" cy="1446550"/>
          </a:xfrm>
          <a:prstGeom prst="rect">
            <a:avLst/>
          </a:prstGeom>
          <a:noFill/>
        </p:spPr>
        <p:txBody>
          <a:bodyPr wrap="square" rtlCol="0">
            <a:spAutoFit/>
          </a:bodyPr>
          <a:lstStyle/>
          <a:p>
            <a:r>
              <a:rPr lang="en-US" sz="4400" i="1" dirty="0" smtClean="0">
                <a:latin typeface="Times New Roman" pitchFamily="18" charset="0"/>
                <a:cs typeface="Times New Roman" pitchFamily="18" charset="0"/>
              </a:rPr>
              <a:t>Main questions:</a:t>
            </a:r>
          </a:p>
          <a:p>
            <a:pPr algn="ctr"/>
            <a:endParaRPr lang="en-US" sz="4400" dirty="0">
              <a:latin typeface="Times New Roman" pitchFamily="18" charset="0"/>
              <a:cs typeface="Times New Roman" pitchFamily="18" charset="0"/>
            </a:endParaRPr>
          </a:p>
        </p:txBody>
      </p:sp>
      <p:sp>
        <p:nvSpPr>
          <p:cNvPr id="5" name="TextBox 4"/>
          <p:cNvSpPr txBox="1"/>
          <p:nvPr/>
        </p:nvSpPr>
        <p:spPr>
          <a:xfrm>
            <a:off x="381000" y="4648200"/>
            <a:ext cx="8153400" cy="2000548"/>
          </a:xfrm>
          <a:prstGeom prst="rect">
            <a:avLst/>
          </a:prstGeom>
          <a:noFill/>
        </p:spPr>
        <p:txBody>
          <a:bodyPr wrap="square" rtlCol="0">
            <a:spAutoFit/>
          </a:bodyPr>
          <a:lstStyle/>
          <a:p>
            <a:r>
              <a:rPr lang="en-US" sz="4000" dirty="0" smtClean="0">
                <a:latin typeface="Times New Roman" pitchFamily="18" charset="0"/>
                <a:cs typeface="Times New Roman" pitchFamily="18" charset="0"/>
              </a:rPr>
              <a:t>What is bias and how does it affect the data you collect?</a:t>
            </a:r>
          </a:p>
          <a:p>
            <a:pPr algn="ctr"/>
            <a:endParaRPr lang="en-US" sz="4400" dirty="0">
              <a:latin typeface="Times New Roman" pitchFamily="18" charset="0"/>
              <a:cs typeface="Times New Roman" pitchFamily="18" charset="0"/>
            </a:endParaRPr>
          </a:p>
        </p:txBody>
      </p:sp>
      <p:sp>
        <p:nvSpPr>
          <p:cNvPr id="6" name="TextBox 5"/>
          <p:cNvSpPr txBox="1"/>
          <p:nvPr/>
        </p:nvSpPr>
        <p:spPr>
          <a:xfrm>
            <a:off x="381000" y="2438401"/>
            <a:ext cx="8153400" cy="1323439"/>
          </a:xfrm>
          <a:prstGeom prst="rect">
            <a:avLst/>
          </a:prstGeom>
          <a:noFill/>
        </p:spPr>
        <p:txBody>
          <a:bodyPr wrap="square" rtlCol="0">
            <a:spAutoFit/>
          </a:bodyPr>
          <a:lstStyle/>
          <a:p>
            <a:r>
              <a:rPr lang="en-US" sz="4000" dirty="0" smtClean="0">
                <a:latin typeface="Times New Roman" pitchFamily="18" charset="0"/>
                <a:cs typeface="Times New Roman" pitchFamily="18" charset="0"/>
              </a:rPr>
              <a:t>What are the different ways that a sample can be collected?</a:t>
            </a:r>
            <a:endParaRPr lang="en-US" sz="4400" dirty="0">
              <a:latin typeface="Times New Roman" pitchFamily="18" charset="0"/>
              <a:cs typeface="Times New Roman" pitchFamily="18" charset="0"/>
            </a:endParaRPr>
          </a:p>
        </p:txBody>
      </p:sp>
      <p:sp>
        <p:nvSpPr>
          <p:cNvPr id="7" name="TextBox 6"/>
          <p:cNvSpPr txBox="1"/>
          <p:nvPr/>
        </p:nvSpPr>
        <p:spPr>
          <a:xfrm>
            <a:off x="304800" y="1066800"/>
            <a:ext cx="8458200" cy="2000548"/>
          </a:xfrm>
          <a:prstGeom prst="rect">
            <a:avLst/>
          </a:prstGeom>
          <a:noFill/>
        </p:spPr>
        <p:txBody>
          <a:bodyPr wrap="square" rtlCol="0">
            <a:spAutoFit/>
          </a:bodyPr>
          <a:lstStyle/>
          <a:p>
            <a:r>
              <a:rPr lang="en-US" sz="4000" dirty="0" smtClean="0">
                <a:solidFill>
                  <a:srgbClr val="0070C0"/>
                </a:solidFill>
                <a:latin typeface="Times New Roman" pitchFamily="18" charset="0"/>
                <a:cs typeface="Times New Roman" pitchFamily="18" charset="0"/>
              </a:rPr>
              <a:t>What’s the difference between an experiment and an observational study?</a:t>
            </a:r>
          </a:p>
          <a:p>
            <a:pPr algn="ctr"/>
            <a:endParaRPr lang="en-US" sz="4400" dirty="0">
              <a:latin typeface="Times New Roman" pitchFamily="18" charset="0"/>
              <a:cs typeface="Times New Roman" pitchFamily="18" charset="0"/>
            </a:endParaRPr>
          </a:p>
        </p:txBody>
      </p:sp>
      <p:sp>
        <p:nvSpPr>
          <p:cNvPr id="8" name="TextBox 7"/>
          <p:cNvSpPr txBox="1"/>
          <p:nvPr/>
        </p:nvSpPr>
        <p:spPr>
          <a:xfrm>
            <a:off x="381000" y="3787914"/>
            <a:ext cx="8153400" cy="707886"/>
          </a:xfrm>
          <a:prstGeom prst="rect">
            <a:avLst/>
          </a:prstGeom>
          <a:noFill/>
        </p:spPr>
        <p:txBody>
          <a:bodyPr wrap="square" rtlCol="0">
            <a:spAutoFit/>
          </a:bodyPr>
          <a:lstStyle/>
          <a:p>
            <a:r>
              <a:rPr lang="en-US" sz="4000" dirty="0" smtClean="0">
                <a:solidFill>
                  <a:srgbClr val="0070C0"/>
                </a:solidFill>
                <a:latin typeface="Times New Roman" pitchFamily="18" charset="0"/>
                <a:cs typeface="Times New Roman" pitchFamily="18" charset="0"/>
              </a:rPr>
              <a:t>When is a sample considered random?</a:t>
            </a:r>
            <a:endParaRPr lang="en-US" sz="4400" dirty="0">
              <a:solidFill>
                <a:srgbClr val="0070C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C7E6A4"/>
        </a:solidFill>
        <a:effectLst/>
      </p:bgPr>
    </p:bg>
    <p:spTree>
      <p:nvGrpSpPr>
        <p:cNvPr id="1" name=""/>
        <p:cNvGrpSpPr/>
        <p:nvPr/>
      </p:nvGrpSpPr>
      <p:grpSpPr>
        <a:xfrm>
          <a:off x="0" y="0"/>
          <a:ext cx="0" cy="0"/>
          <a:chOff x="0" y="0"/>
          <a:chExt cx="0" cy="0"/>
        </a:xfrm>
      </p:grpSpPr>
      <p:sp>
        <p:nvSpPr>
          <p:cNvPr id="5" name="TextBox 4"/>
          <p:cNvSpPr txBox="1"/>
          <p:nvPr/>
        </p:nvSpPr>
        <p:spPr>
          <a:xfrm>
            <a:off x="457200" y="838200"/>
            <a:ext cx="8458200" cy="1446550"/>
          </a:xfrm>
          <a:prstGeom prst="rect">
            <a:avLst/>
          </a:prstGeom>
          <a:noFill/>
        </p:spPr>
        <p:txBody>
          <a:bodyPr wrap="square" rtlCol="0">
            <a:spAutoFit/>
          </a:bodyPr>
          <a:lstStyle/>
          <a:p>
            <a:r>
              <a:rPr lang="en-US" sz="4400" dirty="0" smtClean="0">
                <a:latin typeface="Times New Roman" pitchFamily="18" charset="0"/>
                <a:cs typeface="Times New Roman" pitchFamily="18" charset="0"/>
              </a:rPr>
              <a:t>Three ways to collect data:</a:t>
            </a:r>
          </a:p>
          <a:p>
            <a:pPr algn="ctr"/>
            <a:endParaRPr lang="en-US" sz="4400" dirty="0">
              <a:latin typeface="Times New Roman" pitchFamily="18" charset="0"/>
              <a:cs typeface="Times New Roman" pitchFamily="18" charset="0"/>
            </a:endParaRPr>
          </a:p>
        </p:txBody>
      </p:sp>
      <p:pic>
        <p:nvPicPr>
          <p:cNvPr id="34818" name="Picture 2" descr="http://t2.gstatic.com/images?q=tbn:ANd9GcTbD9x2QJr4PT24Ry4fDXQxXIzACyauliHKCsL3k9zMcfLoYOMa"/>
          <p:cNvPicPr>
            <a:picLocks noChangeAspect="1" noChangeArrowheads="1"/>
          </p:cNvPicPr>
          <p:nvPr/>
        </p:nvPicPr>
        <p:blipFill>
          <a:blip r:embed="rId2" cstate="print"/>
          <a:srcRect/>
          <a:stretch>
            <a:fillRect/>
          </a:stretch>
        </p:blipFill>
        <p:spPr bwMode="auto">
          <a:xfrm>
            <a:off x="5181600" y="1981200"/>
            <a:ext cx="3733800" cy="3651558"/>
          </a:xfrm>
          <a:prstGeom prst="rect">
            <a:avLst/>
          </a:prstGeom>
          <a:noFill/>
        </p:spPr>
      </p:pic>
      <p:sp>
        <p:nvSpPr>
          <p:cNvPr id="8" name="TextBox 7"/>
          <p:cNvSpPr txBox="1"/>
          <p:nvPr/>
        </p:nvSpPr>
        <p:spPr>
          <a:xfrm>
            <a:off x="457200" y="2425005"/>
            <a:ext cx="2286000" cy="1384995"/>
          </a:xfrm>
          <a:prstGeom prst="rect">
            <a:avLst/>
          </a:prstGeom>
          <a:noFill/>
        </p:spPr>
        <p:txBody>
          <a:bodyPr wrap="square" rtlCol="0">
            <a:spAutoFit/>
          </a:bodyPr>
          <a:lstStyle/>
          <a:p>
            <a:r>
              <a:rPr lang="en-US" sz="4000" dirty="0" smtClean="0">
                <a:latin typeface="Times New Roman" pitchFamily="18" charset="0"/>
                <a:cs typeface="Times New Roman" pitchFamily="18" charset="0"/>
              </a:rPr>
              <a:t>Surveys</a:t>
            </a:r>
          </a:p>
          <a:p>
            <a:pPr algn="ctr"/>
            <a:endParaRPr lang="en-US" sz="4400" dirty="0">
              <a:latin typeface="Times New Roman" pitchFamily="18" charset="0"/>
              <a:cs typeface="Times New Roman" pitchFamily="18" charset="0"/>
            </a:endParaRPr>
          </a:p>
        </p:txBody>
      </p:sp>
      <p:sp>
        <p:nvSpPr>
          <p:cNvPr id="9" name="TextBox 8"/>
          <p:cNvSpPr txBox="1"/>
          <p:nvPr/>
        </p:nvSpPr>
        <p:spPr>
          <a:xfrm>
            <a:off x="381000" y="3048000"/>
            <a:ext cx="4800600" cy="1384995"/>
          </a:xfrm>
          <a:prstGeom prst="rect">
            <a:avLst/>
          </a:prstGeom>
          <a:noFill/>
        </p:spPr>
        <p:txBody>
          <a:bodyPr wrap="square" rtlCol="0">
            <a:spAutoFit/>
          </a:bodyPr>
          <a:lstStyle/>
          <a:p>
            <a:r>
              <a:rPr lang="en-US" sz="4000" dirty="0" smtClean="0">
                <a:latin typeface="Times New Roman" pitchFamily="18" charset="0"/>
                <a:cs typeface="Times New Roman" pitchFamily="18" charset="0"/>
              </a:rPr>
              <a:t>Observational Studies</a:t>
            </a:r>
          </a:p>
          <a:p>
            <a:pPr algn="ctr"/>
            <a:endParaRPr lang="en-US" sz="4400" dirty="0">
              <a:latin typeface="Times New Roman" pitchFamily="18" charset="0"/>
              <a:cs typeface="Times New Roman" pitchFamily="18" charset="0"/>
            </a:endParaRPr>
          </a:p>
        </p:txBody>
      </p:sp>
      <p:sp>
        <p:nvSpPr>
          <p:cNvPr id="10" name="TextBox 9"/>
          <p:cNvSpPr txBox="1"/>
          <p:nvPr/>
        </p:nvSpPr>
        <p:spPr>
          <a:xfrm>
            <a:off x="381000" y="3644205"/>
            <a:ext cx="3886200" cy="1384995"/>
          </a:xfrm>
          <a:prstGeom prst="rect">
            <a:avLst/>
          </a:prstGeom>
          <a:noFill/>
        </p:spPr>
        <p:txBody>
          <a:bodyPr wrap="square" rtlCol="0">
            <a:spAutoFit/>
          </a:bodyPr>
          <a:lstStyle/>
          <a:p>
            <a:r>
              <a:rPr lang="en-US" sz="4000" dirty="0" smtClean="0">
                <a:latin typeface="Times New Roman" pitchFamily="18" charset="0"/>
                <a:cs typeface="Times New Roman" pitchFamily="18" charset="0"/>
              </a:rPr>
              <a:t>Experiments</a:t>
            </a:r>
          </a:p>
          <a:p>
            <a:pPr algn="ctr"/>
            <a:endParaRPr lang="en-US" sz="44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C7E6A4"/>
        </a:solidFill>
        <a:effectLst/>
      </p:bgPr>
    </p:bg>
    <p:spTree>
      <p:nvGrpSpPr>
        <p:cNvPr id="1" name=""/>
        <p:cNvGrpSpPr/>
        <p:nvPr/>
      </p:nvGrpSpPr>
      <p:grpSpPr>
        <a:xfrm>
          <a:off x="0" y="0"/>
          <a:ext cx="0" cy="0"/>
          <a:chOff x="0" y="0"/>
          <a:chExt cx="0" cy="0"/>
        </a:xfrm>
      </p:grpSpPr>
      <p:sp>
        <p:nvSpPr>
          <p:cNvPr id="2" name="TextBox 1"/>
          <p:cNvSpPr txBox="1"/>
          <p:nvPr/>
        </p:nvSpPr>
        <p:spPr>
          <a:xfrm>
            <a:off x="152400" y="2057400"/>
            <a:ext cx="8229600" cy="3970318"/>
          </a:xfrm>
          <a:prstGeom prst="rect">
            <a:avLst/>
          </a:prstGeom>
          <a:noFill/>
        </p:spPr>
        <p:txBody>
          <a:bodyPr wrap="square" rtlCol="0">
            <a:spAutoFit/>
          </a:bodyPr>
          <a:lstStyle/>
          <a:p>
            <a:r>
              <a:rPr lang="en-US" sz="3600" dirty="0" smtClean="0">
                <a:latin typeface="Times New Roman" pitchFamily="18" charset="0"/>
                <a:cs typeface="Times New Roman" pitchFamily="18" charset="0"/>
              </a:rPr>
              <a:t>most often involve </a:t>
            </a:r>
          </a:p>
          <a:p>
            <a:r>
              <a:rPr lang="en-US" sz="3600" dirty="0" smtClean="0">
                <a:latin typeface="Times New Roman" pitchFamily="18" charset="0"/>
                <a:cs typeface="Times New Roman" pitchFamily="18" charset="0"/>
              </a:rPr>
              <a:t>the use of a </a:t>
            </a:r>
          </a:p>
          <a:p>
            <a:r>
              <a:rPr lang="en-US" sz="3600" dirty="0" smtClean="0">
                <a:latin typeface="Times New Roman" pitchFamily="18" charset="0"/>
                <a:cs typeface="Times New Roman" pitchFamily="18" charset="0"/>
              </a:rPr>
              <a:t>questionnaire to </a:t>
            </a:r>
          </a:p>
          <a:p>
            <a:r>
              <a:rPr lang="en-US" sz="3600" dirty="0" smtClean="0">
                <a:latin typeface="Times New Roman" pitchFamily="18" charset="0"/>
                <a:cs typeface="Times New Roman" pitchFamily="18" charset="0"/>
              </a:rPr>
              <a:t>measure the </a:t>
            </a:r>
          </a:p>
          <a:p>
            <a:r>
              <a:rPr lang="en-US" sz="3600" dirty="0" smtClean="0">
                <a:latin typeface="Times New Roman" pitchFamily="18" charset="0"/>
                <a:cs typeface="Times New Roman" pitchFamily="18" charset="0"/>
              </a:rPr>
              <a:t>characteristics and/or attitudes of people, for example, asking students their opinion about extending the school day.</a:t>
            </a:r>
            <a:endParaRPr lang="en-US" sz="3600" dirty="0">
              <a:latin typeface="Times New Roman" pitchFamily="18" charset="0"/>
              <a:cs typeface="Times New Roman" pitchFamily="18" charset="0"/>
            </a:endParaRPr>
          </a:p>
        </p:txBody>
      </p:sp>
      <p:sp>
        <p:nvSpPr>
          <p:cNvPr id="3" name="TextBox 2"/>
          <p:cNvSpPr txBox="1"/>
          <p:nvPr/>
        </p:nvSpPr>
        <p:spPr>
          <a:xfrm>
            <a:off x="228600" y="0"/>
            <a:ext cx="8534400" cy="2123658"/>
          </a:xfrm>
          <a:prstGeom prst="rect">
            <a:avLst/>
          </a:prstGeom>
          <a:noFill/>
        </p:spPr>
        <p:txBody>
          <a:bodyPr wrap="square" rtlCol="0">
            <a:spAutoFit/>
          </a:bodyPr>
          <a:lstStyle/>
          <a:p>
            <a:r>
              <a:rPr lang="en-US" sz="4400" dirty="0" smtClean="0">
                <a:solidFill>
                  <a:srgbClr val="0070C0"/>
                </a:solidFill>
                <a:latin typeface="Times New Roman" pitchFamily="18" charset="0"/>
                <a:cs typeface="Times New Roman" pitchFamily="18" charset="0"/>
              </a:rPr>
              <a:t/>
            </a:r>
            <a:br>
              <a:rPr lang="en-US" sz="4400" dirty="0" smtClean="0">
                <a:solidFill>
                  <a:srgbClr val="0070C0"/>
                </a:solidFill>
                <a:latin typeface="Times New Roman" pitchFamily="18" charset="0"/>
                <a:cs typeface="Times New Roman" pitchFamily="18" charset="0"/>
              </a:rPr>
            </a:br>
            <a:r>
              <a:rPr lang="en-US" sz="4400" dirty="0" smtClean="0">
                <a:solidFill>
                  <a:srgbClr val="0070C0"/>
                </a:solidFill>
                <a:latin typeface="Times New Roman" pitchFamily="18" charset="0"/>
                <a:cs typeface="Times New Roman" pitchFamily="18" charset="0"/>
              </a:rPr>
              <a:t>Surveys…</a:t>
            </a:r>
          </a:p>
          <a:p>
            <a:pPr algn="ctr"/>
            <a:endParaRPr lang="en-US" sz="4400" dirty="0">
              <a:latin typeface="Times New Roman" pitchFamily="18" charset="0"/>
              <a:cs typeface="Times New Roman" pitchFamily="18" charset="0"/>
            </a:endParaRPr>
          </a:p>
        </p:txBody>
      </p:sp>
      <p:pic>
        <p:nvPicPr>
          <p:cNvPr id="4" name="irc_mi" descr="http://www.cartoonstock.com/newscartoons/cartoonists/for/lowres/forn2268l.jpg">
            <a:hlinkClick r:id="rId2"/>
          </p:cNvPr>
          <p:cNvPicPr>
            <a:picLocks noChangeAspect="1" noChangeArrowheads="1"/>
          </p:cNvPicPr>
          <p:nvPr/>
        </p:nvPicPr>
        <p:blipFill>
          <a:blip r:embed="rId3" cstate="print"/>
          <a:srcRect/>
          <a:stretch>
            <a:fillRect/>
          </a:stretch>
        </p:blipFill>
        <p:spPr bwMode="auto">
          <a:xfrm>
            <a:off x="3733800" y="228600"/>
            <a:ext cx="5257388" cy="38862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C7E6A4"/>
        </a:solidFill>
        <a:effectLst/>
      </p:bgPr>
    </p:bg>
    <p:spTree>
      <p:nvGrpSpPr>
        <p:cNvPr id="1" name=""/>
        <p:cNvGrpSpPr/>
        <p:nvPr/>
      </p:nvGrpSpPr>
      <p:grpSpPr>
        <a:xfrm>
          <a:off x="0" y="0"/>
          <a:ext cx="0" cy="0"/>
          <a:chOff x="0" y="0"/>
          <a:chExt cx="0" cy="0"/>
        </a:xfrm>
      </p:grpSpPr>
      <p:sp>
        <p:nvSpPr>
          <p:cNvPr id="2" name="TextBox 1"/>
          <p:cNvSpPr txBox="1"/>
          <p:nvPr/>
        </p:nvSpPr>
        <p:spPr>
          <a:xfrm>
            <a:off x="4953000" y="1447800"/>
            <a:ext cx="3962400" cy="3970318"/>
          </a:xfrm>
          <a:prstGeom prst="rect">
            <a:avLst/>
          </a:prstGeom>
          <a:noFill/>
        </p:spPr>
        <p:txBody>
          <a:bodyPr wrap="square" rtlCol="0">
            <a:spAutoFit/>
          </a:bodyPr>
          <a:lstStyle/>
          <a:p>
            <a:r>
              <a:rPr lang="en-US" sz="3600" dirty="0" smtClean="0">
                <a:latin typeface="Times New Roman" pitchFamily="18" charset="0"/>
                <a:cs typeface="Times New Roman" pitchFamily="18" charset="0"/>
              </a:rPr>
              <a:t>individuals are observed and certain outcomes are measured, but no attempt is made to affect the outcome.</a:t>
            </a:r>
            <a:endParaRPr lang="en-US" sz="3600" dirty="0">
              <a:latin typeface="Times New Roman" pitchFamily="18" charset="0"/>
              <a:cs typeface="Times New Roman" pitchFamily="18" charset="0"/>
            </a:endParaRPr>
          </a:p>
        </p:txBody>
      </p:sp>
      <p:sp>
        <p:nvSpPr>
          <p:cNvPr id="3" name="TextBox 2"/>
          <p:cNvSpPr txBox="1"/>
          <p:nvPr/>
        </p:nvSpPr>
        <p:spPr>
          <a:xfrm>
            <a:off x="228600" y="0"/>
            <a:ext cx="8534400" cy="2123658"/>
          </a:xfrm>
          <a:prstGeom prst="rect">
            <a:avLst/>
          </a:prstGeom>
          <a:noFill/>
        </p:spPr>
        <p:txBody>
          <a:bodyPr wrap="square" rtlCol="0">
            <a:spAutoFit/>
          </a:bodyPr>
          <a:lstStyle/>
          <a:p>
            <a:r>
              <a:rPr lang="en-US" sz="4400" dirty="0" smtClean="0">
                <a:solidFill>
                  <a:srgbClr val="0070C0"/>
                </a:solidFill>
                <a:latin typeface="Times New Roman" pitchFamily="18" charset="0"/>
                <a:cs typeface="Times New Roman" pitchFamily="18" charset="0"/>
              </a:rPr>
              <a:t/>
            </a:r>
            <a:br>
              <a:rPr lang="en-US" sz="4400" dirty="0" smtClean="0">
                <a:solidFill>
                  <a:srgbClr val="0070C0"/>
                </a:solidFill>
                <a:latin typeface="Times New Roman" pitchFamily="18" charset="0"/>
                <a:cs typeface="Times New Roman" pitchFamily="18" charset="0"/>
              </a:rPr>
            </a:br>
            <a:r>
              <a:rPr lang="en-US" sz="4400" dirty="0" smtClean="0">
                <a:solidFill>
                  <a:srgbClr val="0070C0"/>
                </a:solidFill>
                <a:latin typeface="Times New Roman" pitchFamily="18" charset="0"/>
                <a:cs typeface="Times New Roman" pitchFamily="18" charset="0"/>
              </a:rPr>
              <a:t>Observational Studies…</a:t>
            </a:r>
          </a:p>
          <a:p>
            <a:pPr algn="ctr"/>
            <a:endParaRPr lang="en-US" sz="4400" dirty="0">
              <a:latin typeface="Times New Roman" pitchFamily="18" charset="0"/>
              <a:cs typeface="Times New Roman" pitchFamily="18" charset="0"/>
            </a:endParaRPr>
          </a:p>
        </p:txBody>
      </p:sp>
      <p:pic>
        <p:nvPicPr>
          <p:cNvPr id="5" name="il_fi" descr="http://myhome.iolfree.ie/~lightbulb/Images/Research2.jpg"/>
          <p:cNvPicPr/>
          <p:nvPr/>
        </p:nvPicPr>
        <p:blipFill>
          <a:blip r:embed="rId2" cstate="print"/>
          <a:srcRect/>
          <a:stretch>
            <a:fillRect/>
          </a:stretch>
        </p:blipFill>
        <p:spPr bwMode="auto">
          <a:xfrm>
            <a:off x="381000" y="1447800"/>
            <a:ext cx="4267200" cy="4114800"/>
          </a:xfrm>
          <a:prstGeom prst="rect">
            <a:avLst/>
          </a:prstGeom>
          <a:noFill/>
          <a:ln w="9525">
            <a:noFill/>
            <a:miter lim="800000"/>
            <a:headEnd/>
            <a:tailEnd/>
          </a:ln>
          <a:effectLst>
            <a:outerShdw blurRad="50800" dist="50800" dir="5400000" algn="ctr" rotWithShape="0">
              <a:srgbClr val="000000">
                <a:alpha val="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C7E6A4"/>
        </a:solidFill>
        <a:effectLst/>
      </p:bgPr>
    </p:bg>
    <p:spTree>
      <p:nvGrpSpPr>
        <p:cNvPr id="1" name=""/>
        <p:cNvGrpSpPr/>
        <p:nvPr/>
      </p:nvGrpSpPr>
      <p:grpSpPr>
        <a:xfrm>
          <a:off x="0" y="0"/>
          <a:ext cx="0" cy="0"/>
          <a:chOff x="0" y="0"/>
          <a:chExt cx="0" cy="0"/>
        </a:xfrm>
      </p:grpSpPr>
      <p:sp>
        <p:nvSpPr>
          <p:cNvPr id="11" name="TextBox 10"/>
          <p:cNvSpPr txBox="1"/>
          <p:nvPr/>
        </p:nvSpPr>
        <p:spPr>
          <a:xfrm>
            <a:off x="304800" y="1066800"/>
            <a:ext cx="8839200" cy="1754326"/>
          </a:xfrm>
          <a:prstGeom prst="rect">
            <a:avLst/>
          </a:prstGeom>
          <a:noFill/>
        </p:spPr>
        <p:txBody>
          <a:bodyPr wrap="square" rtlCol="0">
            <a:spAutoFit/>
          </a:bodyPr>
          <a:lstStyle/>
          <a:p>
            <a:r>
              <a:rPr lang="en-US" sz="3600" dirty="0" smtClean="0">
                <a:latin typeface="Times New Roman" pitchFamily="18" charset="0"/>
                <a:cs typeface="Times New Roman" pitchFamily="18" charset="0"/>
              </a:rPr>
              <a:t>treatments are imposed prior to observation. Experiments are the only way to show a cause-and-effect relationship.</a:t>
            </a:r>
            <a:endParaRPr lang="en-US" sz="4400" dirty="0">
              <a:latin typeface="Times New Roman" pitchFamily="18" charset="0"/>
              <a:cs typeface="Times New Roman" pitchFamily="18" charset="0"/>
            </a:endParaRPr>
          </a:p>
        </p:txBody>
      </p:sp>
      <p:sp>
        <p:nvSpPr>
          <p:cNvPr id="12" name="TextBox 11"/>
          <p:cNvSpPr txBox="1"/>
          <p:nvPr/>
        </p:nvSpPr>
        <p:spPr>
          <a:xfrm>
            <a:off x="609600" y="3505201"/>
            <a:ext cx="3505200" cy="2431435"/>
          </a:xfrm>
          <a:prstGeom prst="rect">
            <a:avLst/>
          </a:prstGeom>
          <a:noFill/>
        </p:spPr>
        <p:txBody>
          <a:bodyPr wrap="square" rtlCol="0">
            <a:spAutoFit/>
          </a:bodyPr>
          <a:lstStyle/>
          <a:p>
            <a:pPr algn="ctr"/>
            <a:r>
              <a:rPr lang="en-US" sz="3600" dirty="0" smtClean="0">
                <a:latin typeface="Times New Roman" pitchFamily="18" charset="0"/>
                <a:cs typeface="Times New Roman" pitchFamily="18" charset="0"/>
              </a:rPr>
              <a:t>Remember… correlation </a:t>
            </a:r>
          </a:p>
          <a:p>
            <a:pPr algn="ctr"/>
            <a:r>
              <a:rPr lang="en-US" sz="3600" dirty="0" smtClean="0">
                <a:latin typeface="Times New Roman" pitchFamily="18" charset="0"/>
                <a:cs typeface="Times New Roman" pitchFamily="18" charset="0"/>
              </a:rPr>
              <a:t>is not causation!</a:t>
            </a:r>
          </a:p>
          <a:p>
            <a:pPr algn="ctr"/>
            <a:endParaRPr lang="en-US" sz="4400" dirty="0">
              <a:latin typeface="Times New Roman" pitchFamily="18" charset="0"/>
              <a:cs typeface="Times New Roman" pitchFamily="18" charset="0"/>
            </a:endParaRPr>
          </a:p>
        </p:txBody>
      </p:sp>
      <p:sp>
        <p:nvSpPr>
          <p:cNvPr id="5" name="TextBox 4"/>
          <p:cNvSpPr txBox="1"/>
          <p:nvPr/>
        </p:nvSpPr>
        <p:spPr>
          <a:xfrm>
            <a:off x="228600" y="-304800"/>
            <a:ext cx="8534400" cy="2123658"/>
          </a:xfrm>
          <a:prstGeom prst="rect">
            <a:avLst/>
          </a:prstGeom>
          <a:noFill/>
        </p:spPr>
        <p:txBody>
          <a:bodyPr wrap="square" rtlCol="0">
            <a:spAutoFit/>
          </a:bodyPr>
          <a:lstStyle/>
          <a:p>
            <a:r>
              <a:rPr lang="en-US" sz="4400" dirty="0" smtClean="0">
                <a:solidFill>
                  <a:srgbClr val="0070C0"/>
                </a:solidFill>
                <a:latin typeface="Times New Roman" pitchFamily="18" charset="0"/>
                <a:cs typeface="Times New Roman" pitchFamily="18" charset="0"/>
              </a:rPr>
              <a:t/>
            </a:r>
            <a:br>
              <a:rPr lang="en-US" sz="4400" dirty="0" smtClean="0">
                <a:solidFill>
                  <a:srgbClr val="0070C0"/>
                </a:solidFill>
                <a:latin typeface="Times New Roman" pitchFamily="18" charset="0"/>
                <a:cs typeface="Times New Roman" pitchFamily="18" charset="0"/>
              </a:rPr>
            </a:br>
            <a:r>
              <a:rPr lang="en-US" sz="4400" dirty="0" smtClean="0">
                <a:solidFill>
                  <a:srgbClr val="0070C0"/>
                </a:solidFill>
                <a:latin typeface="Times New Roman" pitchFamily="18" charset="0"/>
                <a:cs typeface="Times New Roman" pitchFamily="18" charset="0"/>
              </a:rPr>
              <a:t>Experiments…</a:t>
            </a:r>
          </a:p>
          <a:p>
            <a:pPr algn="ctr"/>
            <a:endParaRPr lang="en-US" sz="4400" dirty="0">
              <a:latin typeface="Times New Roman" pitchFamily="18" charset="0"/>
              <a:cs typeface="Times New Roman" pitchFamily="18" charset="0"/>
            </a:endParaRPr>
          </a:p>
        </p:txBody>
      </p:sp>
      <p:pic>
        <p:nvPicPr>
          <p:cNvPr id="3074" name="irc_mi" descr="http://www.stat.columbia.edu/~madigan/IMAGES/cartoon.jpg">
            <a:hlinkClick r:id="rId2"/>
          </p:cNvPr>
          <p:cNvPicPr>
            <a:picLocks noChangeAspect="1" noChangeArrowheads="1"/>
          </p:cNvPicPr>
          <p:nvPr/>
        </p:nvPicPr>
        <p:blipFill>
          <a:blip r:embed="rId3" cstate="print"/>
          <a:srcRect/>
          <a:stretch>
            <a:fillRect/>
          </a:stretch>
        </p:blipFill>
        <p:spPr bwMode="auto">
          <a:xfrm>
            <a:off x="4876800" y="2362200"/>
            <a:ext cx="3962400" cy="4306706"/>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C7E6A4"/>
        </a:solidFill>
        <a:effectLst/>
      </p:bgPr>
    </p:bg>
    <p:spTree>
      <p:nvGrpSpPr>
        <p:cNvPr id="1" name=""/>
        <p:cNvGrpSpPr/>
        <p:nvPr/>
      </p:nvGrpSpPr>
      <p:grpSpPr>
        <a:xfrm>
          <a:off x="0" y="0"/>
          <a:ext cx="0" cy="0"/>
          <a:chOff x="0" y="0"/>
          <a:chExt cx="0" cy="0"/>
        </a:xfrm>
      </p:grpSpPr>
      <p:sp>
        <p:nvSpPr>
          <p:cNvPr id="4" name="TextBox 3"/>
          <p:cNvSpPr txBox="1"/>
          <p:nvPr/>
        </p:nvSpPr>
        <p:spPr>
          <a:xfrm>
            <a:off x="228600" y="228600"/>
            <a:ext cx="8534400" cy="1446550"/>
          </a:xfrm>
          <a:prstGeom prst="rect">
            <a:avLst/>
          </a:prstGeom>
          <a:noFill/>
        </p:spPr>
        <p:txBody>
          <a:bodyPr wrap="square" rtlCol="0">
            <a:spAutoFit/>
          </a:bodyPr>
          <a:lstStyle/>
          <a:p>
            <a:r>
              <a:rPr lang="en-US" sz="4400" dirty="0" smtClean="0">
                <a:solidFill>
                  <a:srgbClr val="0070C0"/>
                </a:solidFill>
                <a:latin typeface="Times New Roman" pitchFamily="18" charset="0"/>
                <a:cs typeface="Times New Roman" pitchFamily="18" charset="0"/>
              </a:rPr>
              <a:t>Observational Study or Experiment?</a:t>
            </a:r>
          </a:p>
          <a:p>
            <a:pPr algn="ctr"/>
            <a:endParaRPr lang="en-US" sz="4400" dirty="0">
              <a:latin typeface="Times New Roman" pitchFamily="18" charset="0"/>
              <a:cs typeface="Times New Roman" pitchFamily="18" charset="0"/>
            </a:endParaRPr>
          </a:p>
        </p:txBody>
      </p:sp>
      <p:sp>
        <p:nvSpPr>
          <p:cNvPr id="7" name="TextBox 6"/>
          <p:cNvSpPr txBox="1"/>
          <p:nvPr/>
        </p:nvSpPr>
        <p:spPr>
          <a:xfrm>
            <a:off x="304800" y="1066800"/>
            <a:ext cx="8458200" cy="4524315"/>
          </a:xfrm>
          <a:prstGeom prst="rect">
            <a:avLst/>
          </a:prstGeom>
          <a:noFill/>
        </p:spPr>
        <p:txBody>
          <a:bodyPr wrap="square" rtlCol="0">
            <a:spAutoFit/>
          </a:bodyPr>
          <a:lstStyle/>
          <a:p>
            <a:pPr algn="ctr"/>
            <a:r>
              <a:rPr lang="en-US" sz="3600" dirty="0" smtClean="0">
                <a:latin typeface="Times New Roman" pitchFamily="18" charset="0"/>
                <a:cs typeface="Times New Roman" pitchFamily="18" charset="0"/>
              </a:rPr>
              <a:t>Fifty people with clinical depression were divided into two groups.  Over a 6 month period, one group was given a traditional treatment for depression while the other group was given a new drug.  The people were evaluated at the end of the period to determine whether their depression had improved. </a:t>
            </a:r>
            <a:endParaRPr lang="en-US" sz="3600" dirty="0">
              <a:latin typeface="Times New Roman" pitchFamily="18" charset="0"/>
              <a:cs typeface="Times New Roman" pitchFamily="18" charset="0"/>
            </a:endParaRPr>
          </a:p>
        </p:txBody>
      </p:sp>
      <p:sp>
        <p:nvSpPr>
          <p:cNvPr id="5" name="TextBox 4"/>
          <p:cNvSpPr txBox="1"/>
          <p:nvPr/>
        </p:nvSpPr>
        <p:spPr>
          <a:xfrm>
            <a:off x="5715000" y="5257800"/>
            <a:ext cx="2743200" cy="1323439"/>
          </a:xfrm>
          <a:prstGeom prst="rect">
            <a:avLst/>
          </a:prstGeom>
          <a:noFill/>
        </p:spPr>
        <p:txBody>
          <a:bodyPr wrap="square" rtlCol="0">
            <a:spAutoFit/>
          </a:bodyPr>
          <a:lstStyle/>
          <a:p>
            <a:r>
              <a:rPr lang="en-US" sz="3600" dirty="0" smtClean="0">
                <a:solidFill>
                  <a:srgbClr val="0070C0"/>
                </a:solidFill>
                <a:latin typeface="Times New Roman" pitchFamily="18" charset="0"/>
                <a:cs typeface="Times New Roman" pitchFamily="18" charset="0"/>
              </a:rPr>
              <a:t>Experiment</a:t>
            </a:r>
          </a:p>
          <a:p>
            <a:pPr algn="ctr"/>
            <a:endParaRPr lang="en-US" sz="44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C7E6A4"/>
        </a:solidFill>
        <a:effectLst/>
      </p:bgPr>
    </p:bg>
    <p:spTree>
      <p:nvGrpSpPr>
        <p:cNvPr id="1" name=""/>
        <p:cNvGrpSpPr/>
        <p:nvPr/>
      </p:nvGrpSpPr>
      <p:grpSpPr>
        <a:xfrm>
          <a:off x="0" y="0"/>
          <a:ext cx="0" cy="0"/>
          <a:chOff x="0" y="0"/>
          <a:chExt cx="0" cy="0"/>
        </a:xfrm>
      </p:grpSpPr>
      <p:sp>
        <p:nvSpPr>
          <p:cNvPr id="4" name="TextBox 3"/>
          <p:cNvSpPr txBox="1"/>
          <p:nvPr/>
        </p:nvSpPr>
        <p:spPr>
          <a:xfrm>
            <a:off x="228600" y="228600"/>
            <a:ext cx="8534400" cy="1446550"/>
          </a:xfrm>
          <a:prstGeom prst="rect">
            <a:avLst/>
          </a:prstGeom>
          <a:noFill/>
        </p:spPr>
        <p:txBody>
          <a:bodyPr wrap="square" rtlCol="0">
            <a:spAutoFit/>
          </a:bodyPr>
          <a:lstStyle/>
          <a:p>
            <a:r>
              <a:rPr lang="en-US" sz="4400" dirty="0" smtClean="0">
                <a:solidFill>
                  <a:srgbClr val="0070C0"/>
                </a:solidFill>
                <a:latin typeface="Times New Roman" pitchFamily="18" charset="0"/>
                <a:cs typeface="Times New Roman" pitchFamily="18" charset="0"/>
              </a:rPr>
              <a:t>Observational Study or Experiment?</a:t>
            </a:r>
          </a:p>
          <a:p>
            <a:pPr algn="ctr"/>
            <a:endParaRPr lang="en-US" sz="4400" dirty="0">
              <a:latin typeface="Times New Roman" pitchFamily="18" charset="0"/>
              <a:cs typeface="Times New Roman" pitchFamily="18" charset="0"/>
            </a:endParaRPr>
          </a:p>
        </p:txBody>
      </p:sp>
      <p:sp>
        <p:nvSpPr>
          <p:cNvPr id="7" name="TextBox 6"/>
          <p:cNvSpPr txBox="1"/>
          <p:nvPr/>
        </p:nvSpPr>
        <p:spPr>
          <a:xfrm>
            <a:off x="457200" y="1676400"/>
            <a:ext cx="8458200" cy="2862322"/>
          </a:xfrm>
          <a:prstGeom prst="rect">
            <a:avLst/>
          </a:prstGeom>
          <a:noFill/>
        </p:spPr>
        <p:txBody>
          <a:bodyPr wrap="square" rtlCol="0">
            <a:spAutoFit/>
          </a:bodyPr>
          <a:lstStyle/>
          <a:p>
            <a:pPr algn="ctr"/>
            <a:r>
              <a:rPr lang="en-US" sz="3600" dirty="0" smtClean="0">
                <a:latin typeface="Times New Roman" pitchFamily="18" charset="0"/>
                <a:cs typeface="Times New Roman" pitchFamily="18" charset="0"/>
              </a:rPr>
              <a:t>To determine whether or not apples really do keep the doctor away, forty patients at a doctor’s office were asked to report how often they came to the doctor and the number of apples they had eaten recently. </a:t>
            </a:r>
            <a:endParaRPr lang="en-US" sz="3600" dirty="0">
              <a:latin typeface="Times New Roman" pitchFamily="18" charset="0"/>
              <a:cs typeface="Times New Roman" pitchFamily="18" charset="0"/>
            </a:endParaRPr>
          </a:p>
        </p:txBody>
      </p:sp>
      <p:sp>
        <p:nvSpPr>
          <p:cNvPr id="5" name="TextBox 4"/>
          <p:cNvSpPr txBox="1"/>
          <p:nvPr/>
        </p:nvSpPr>
        <p:spPr>
          <a:xfrm>
            <a:off x="4267200" y="4772561"/>
            <a:ext cx="4114800" cy="1323439"/>
          </a:xfrm>
          <a:prstGeom prst="rect">
            <a:avLst/>
          </a:prstGeom>
          <a:noFill/>
        </p:spPr>
        <p:txBody>
          <a:bodyPr wrap="square" rtlCol="0">
            <a:spAutoFit/>
          </a:bodyPr>
          <a:lstStyle/>
          <a:p>
            <a:r>
              <a:rPr lang="en-US" sz="3600" dirty="0" smtClean="0">
                <a:solidFill>
                  <a:srgbClr val="0070C0"/>
                </a:solidFill>
                <a:latin typeface="Times New Roman" pitchFamily="18" charset="0"/>
                <a:cs typeface="Times New Roman" pitchFamily="18" charset="0"/>
              </a:rPr>
              <a:t>Observational Study</a:t>
            </a:r>
          </a:p>
          <a:p>
            <a:pPr algn="ctr"/>
            <a:endParaRPr lang="en-US" sz="44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C7E6A4"/>
        </a:solidFill>
        <a:effectLst/>
      </p:bgPr>
    </p:bg>
    <p:spTree>
      <p:nvGrpSpPr>
        <p:cNvPr id="1" name=""/>
        <p:cNvGrpSpPr/>
        <p:nvPr/>
      </p:nvGrpSpPr>
      <p:grpSpPr>
        <a:xfrm>
          <a:off x="0" y="0"/>
          <a:ext cx="0" cy="0"/>
          <a:chOff x="0" y="0"/>
          <a:chExt cx="0" cy="0"/>
        </a:xfrm>
      </p:grpSpPr>
      <p:sp>
        <p:nvSpPr>
          <p:cNvPr id="4" name="TextBox 3"/>
          <p:cNvSpPr txBox="1"/>
          <p:nvPr/>
        </p:nvSpPr>
        <p:spPr>
          <a:xfrm>
            <a:off x="228600" y="228600"/>
            <a:ext cx="8534400" cy="1446550"/>
          </a:xfrm>
          <a:prstGeom prst="rect">
            <a:avLst/>
          </a:prstGeom>
          <a:noFill/>
        </p:spPr>
        <p:txBody>
          <a:bodyPr wrap="square" rtlCol="0">
            <a:spAutoFit/>
          </a:bodyPr>
          <a:lstStyle/>
          <a:p>
            <a:r>
              <a:rPr lang="en-US" sz="4400" dirty="0" smtClean="0">
                <a:solidFill>
                  <a:srgbClr val="0070C0"/>
                </a:solidFill>
                <a:latin typeface="Times New Roman" pitchFamily="18" charset="0"/>
                <a:cs typeface="Times New Roman" pitchFamily="18" charset="0"/>
              </a:rPr>
              <a:t>Observational Study or Experiment?</a:t>
            </a:r>
          </a:p>
          <a:p>
            <a:pPr algn="ctr"/>
            <a:endParaRPr lang="en-US" sz="4400" dirty="0">
              <a:latin typeface="Times New Roman" pitchFamily="18" charset="0"/>
              <a:cs typeface="Times New Roman" pitchFamily="18" charset="0"/>
            </a:endParaRPr>
          </a:p>
        </p:txBody>
      </p:sp>
      <p:sp>
        <p:nvSpPr>
          <p:cNvPr id="7" name="TextBox 6"/>
          <p:cNvSpPr txBox="1"/>
          <p:nvPr/>
        </p:nvSpPr>
        <p:spPr>
          <a:xfrm>
            <a:off x="457200" y="1676400"/>
            <a:ext cx="8458200" cy="3416320"/>
          </a:xfrm>
          <a:prstGeom prst="rect">
            <a:avLst/>
          </a:prstGeom>
          <a:noFill/>
        </p:spPr>
        <p:txBody>
          <a:bodyPr wrap="square" rtlCol="0">
            <a:spAutoFit/>
          </a:bodyPr>
          <a:lstStyle/>
          <a:p>
            <a:pPr algn="ctr"/>
            <a:r>
              <a:rPr lang="en-US" sz="3600" dirty="0" smtClean="0">
                <a:latin typeface="Times New Roman" pitchFamily="18" charset="0"/>
                <a:cs typeface="Times New Roman" pitchFamily="18" charset="0"/>
              </a:rPr>
              <a:t>To determine whether music really helped students’ scores on a test, a teacher who taught two U. S. History classes played classical music during testing for one class and played no music during testing for the other class. </a:t>
            </a:r>
            <a:endParaRPr lang="en-US" sz="3600" dirty="0">
              <a:latin typeface="Times New Roman" pitchFamily="18" charset="0"/>
              <a:cs typeface="Times New Roman" pitchFamily="18" charset="0"/>
            </a:endParaRPr>
          </a:p>
        </p:txBody>
      </p:sp>
      <p:sp>
        <p:nvSpPr>
          <p:cNvPr id="5" name="TextBox 4"/>
          <p:cNvSpPr txBox="1"/>
          <p:nvPr/>
        </p:nvSpPr>
        <p:spPr>
          <a:xfrm>
            <a:off x="5715000" y="5029200"/>
            <a:ext cx="2743200" cy="1323439"/>
          </a:xfrm>
          <a:prstGeom prst="rect">
            <a:avLst/>
          </a:prstGeom>
          <a:noFill/>
        </p:spPr>
        <p:txBody>
          <a:bodyPr wrap="square" rtlCol="0">
            <a:spAutoFit/>
          </a:bodyPr>
          <a:lstStyle/>
          <a:p>
            <a:r>
              <a:rPr lang="en-US" sz="3600" dirty="0" smtClean="0">
                <a:solidFill>
                  <a:srgbClr val="0070C0"/>
                </a:solidFill>
                <a:latin typeface="Times New Roman" pitchFamily="18" charset="0"/>
                <a:cs typeface="Times New Roman" pitchFamily="18" charset="0"/>
              </a:rPr>
              <a:t>Experiment</a:t>
            </a:r>
          </a:p>
          <a:p>
            <a:pPr algn="ctr"/>
            <a:endParaRPr lang="en-US" sz="44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C7E6A4"/>
        </a:solidFill>
        <a:effectLst/>
      </p:bgPr>
    </p:bg>
    <p:spTree>
      <p:nvGrpSpPr>
        <p:cNvPr id="1" name=""/>
        <p:cNvGrpSpPr/>
        <p:nvPr/>
      </p:nvGrpSpPr>
      <p:grpSpPr>
        <a:xfrm>
          <a:off x="0" y="0"/>
          <a:ext cx="0" cy="0"/>
          <a:chOff x="0" y="0"/>
          <a:chExt cx="0" cy="0"/>
        </a:xfrm>
      </p:grpSpPr>
      <p:sp>
        <p:nvSpPr>
          <p:cNvPr id="4" name="TextBox 3"/>
          <p:cNvSpPr txBox="1"/>
          <p:nvPr/>
        </p:nvSpPr>
        <p:spPr>
          <a:xfrm>
            <a:off x="228600" y="228600"/>
            <a:ext cx="8534400" cy="1446550"/>
          </a:xfrm>
          <a:prstGeom prst="rect">
            <a:avLst/>
          </a:prstGeom>
          <a:noFill/>
        </p:spPr>
        <p:txBody>
          <a:bodyPr wrap="square" rtlCol="0">
            <a:spAutoFit/>
          </a:bodyPr>
          <a:lstStyle/>
          <a:p>
            <a:r>
              <a:rPr lang="en-US" sz="4400" dirty="0" smtClean="0">
                <a:solidFill>
                  <a:srgbClr val="0070C0"/>
                </a:solidFill>
                <a:latin typeface="Times New Roman" pitchFamily="18" charset="0"/>
                <a:cs typeface="Times New Roman" pitchFamily="18" charset="0"/>
              </a:rPr>
              <a:t>Types of Sampling:</a:t>
            </a:r>
          </a:p>
          <a:p>
            <a:pPr algn="ctr"/>
            <a:endParaRPr lang="en-US" sz="4400" dirty="0">
              <a:latin typeface="Times New Roman" pitchFamily="18" charset="0"/>
              <a:cs typeface="Times New Roman" pitchFamily="18" charset="0"/>
            </a:endParaRPr>
          </a:p>
        </p:txBody>
      </p:sp>
      <p:sp>
        <p:nvSpPr>
          <p:cNvPr id="7" name="TextBox 6"/>
          <p:cNvSpPr txBox="1"/>
          <p:nvPr/>
        </p:nvSpPr>
        <p:spPr>
          <a:xfrm>
            <a:off x="381000" y="2514600"/>
            <a:ext cx="8458200" cy="2308324"/>
          </a:xfrm>
          <a:prstGeom prst="rect">
            <a:avLst/>
          </a:prstGeom>
          <a:noFill/>
        </p:spPr>
        <p:txBody>
          <a:bodyPr wrap="square" rtlCol="0">
            <a:spAutoFit/>
          </a:bodyPr>
          <a:lstStyle/>
          <a:p>
            <a:pPr algn="ctr"/>
            <a:r>
              <a:rPr lang="en-US" sz="3600" dirty="0" smtClean="0">
                <a:latin typeface="Times New Roman" pitchFamily="18" charset="0"/>
                <a:cs typeface="Times New Roman" pitchFamily="18" charset="0"/>
              </a:rPr>
              <a:t>all individuals in the population have the same probability of being selected AND all groups of the sample size have the same probability of being selected</a:t>
            </a:r>
          </a:p>
        </p:txBody>
      </p:sp>
      <p:sp>
        <p:nvSpPr>
          <p:cNvPr id="5" name="TextBox 4"/>
          <p:cNvSpPr txBox="1"/>
          <p:nvPr/>
        </p:nvSpPr>
        <p:spPr>
          <a:xfrm>
            <a:off x="533400" y="1447800"/>
            <a:ext cx="6705600" cy="707886"/>
          </a:xfrm>
          <a:prstGeom prst="rect">
            <a:avLst/>
          </a:prstGeom>
          <a:noFill/>
        </p:spPr>
        <p:txBody>
          <a:bodyPr wrap="square" rtlCol="0">
            <a:spAutoFit/>
          </a:bodyPr>
          <a:lstStyle/>
          <a:p>
            <a:r>
              <a:rPr lang="en-US" sz="4000" b="1" i="1" dirty="0" smtClean="0">
                <a:latin typeface="Times New Roman" pitchFamily="18" charset="0"/>
                <a:cs typeface="Times New Roman" pitchFamily="18" charset="0"/>
              </a:rPr>
              <a:t>Simple random sample (SRS):</a:t>
            </a:r>
            <a:endParaRPr lang="en-US" sz="4000" b="1"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228600"/>
            <a:ext cx="8458200" cy="1447800"/>
          </a:xfrm>
        </p:spPr>
        <p:txBody>
          <a:bodyPr>
            <a:normAutofit/>
          </a:bodyPr>
          <a:lstStyle/>
          <a:p>
            <a:r>
              <a:rPr lang="en-US" b="1" dirty="0" smtClean="0">
                <a:latin typeface="Times New Roman" pitchFamily="18" charset="0"/>
                <a:cs typeface="Times New Roman" pitchFamily="18" charset="0"/>
              </a:rPr>
              <a:t>NORMAL DISTRIBUTIONS:</a:t>
            </a:r>
            <a:r>
              <a:rPr lang="en-US" dirty="0" smtClean="0">
                <a:latin typeface="Arial Rounded MT Bold" pitchFamily="34" charset="0"/>
              </a:rPr>
              <a:t/>
            </a:r>
            <a:br>
              <a:rPr lang="en-US" dirty="0" smtClean="0">
                <a:latin typeface="Arial Rounded MT Bold" pitchFamily="34" charset="0"/>
              </a:rPr>
            </a:br>
            <a:endParaRPr lang="en-US" dirty="0">
              <a:latin typeface="Arial Rounded MT Bold" pitchFamily="34" charset="0"/>
            </a:endParaRPr>
          </a:p>
        </p:txBody>
      </p:sp>
      <p:sp>
        <p:nvSpPr>
          <p:cNvPr id="7" name="Title 1"/>
          <p:cNvSpPr txBox="1">
            <a:spLocks/>
          </p:cNvSpPr>
          <p:nvPr/>
        </p:nvSpPr>
        <p:spPr>
          <a:xfrm>
            <a:off x="304800" y="1066800"/>
            <a:ext cx="8305800" cy="1143000"/>
          </a:xfrm>
          <a:prstGeom prst="rect">
            <a:avLst/>
          </a:prstGeom>
        </p:spPr>
        <p:txBody>
          <a:bodyPr vert="horz" lIns="91440" tIns="45720" rIns="91440" bIns="45720" rtlCol="0" anchor="ctr">
            <a:normAutofit fontScale="92500" lnSpcReduction="10000"/>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3800"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Characteristics</a:t>
            </a:r>
            <a:r>
              <a:rPr kumimoji="0" lang="en-US" sz="3800" b="0" i="0" u="none" strike="noStrike" kern="1200" cap="none" spc="0" normalizeH="0" noProof="0" dirty="0" smtClean="0">
                <a:ln>
                  <a:noFill/>
                </a:ln>
                <a:solidFill>
                  <a:schemeClr val="tx1"/>
                </a:solidFill>
                <a:effectLst/>
                <a:uLnTx/>
                <a:uFillTx/>
                <a:latin typeface="Times New Roman" pitchFamily="18" charset="0"/>
                <a:ea typeface="+mj-ea"/>
                <a:cs typeface="Times New Roman" pitchFamily="18" charset="0"/>
              </a:rPr>
              <a:t> of a normal distribution:</a:t>
            </a:r>
            <a:r>
              <a:rPr kumimoji="0" lang="en-US" sz="4400" b="0" i="0" u="none" strike="noStrike" kern="1200" cap="none" spc="0" normalizeH="0" baseline="0" noProof="0" dirty="0" smtClean="0">
                <a:ln>
                  <a:noFill/>
                </a:ln>
                <a:solidFill>
                  <a:schemeClr val="tx1"/>
                </a:solidFill>
                <a:effectLst/>
                <a:uLnTx/>
                <a:uFillTx/>
                <a:latin typeface="Arial Rounded MT Bold" pitchFamily="34" charset="0"/>
                <a:ea typeface="+mj-ea"/>
                <a:cs typeface="+mj-cs"/>
              </a:rPr>
              <a:t/>
            </a:r>
            <a:br>
              <a:rPr kumimoji="0" lang="en-US" sz="4400" b="0" i="0" u="none" strike="noStrike" kern="1200" cap="none" spc="0" normalizeH="0" baseline="0" noProof="0" dirty="0" smtClean="0">
                <a:ln>
                  <a:noFill/>
                </a:ln>
                <a:solidFill>
                  <a:schemeClr val="tx1"/>
                </a:solidFill>
                <a:effectLst/>
                <a:uLnTx/>
                <a:uFillTx/>
                <a:latin typeface="Arial Rounded MT Bold" pitchFamily="34" charset="0"/>
                <a:ea typeface="+mj-ea"/>
                <a:cs typeface="+mj-cs"/>
              </a:rPr>
            </a:br>
            <a:endParaRPr kumimoji="0" lang="en-US" sz="4400" b="0" i="0" u="none" strike="noStrike" kern="1200" cap="none" spc="0" normalizeH="0" baseline="0" noProof="0" dirty="0">
              <a:ln>
                <a:noFill/>
              </a:ln>
              <a:solidFill>
                <a:schemeClr val="tx1"/>
              </a:solidFill>
              <a:effectLst/>
              <a:uLnTx/>
              <a:uFillTx/>
              <a:latin typeface="Arial Rounded MT Bold" pitchFamily="34" charset="0"/>
              <a:ea typeface="+mj-ea"/>
              <a:cs typeface="+mj-cs"/>
            </a:endParaRPr>
          </a:p>
        </p:txBody>
      </p:sp>
      <p:sp>
        <p:nvSpPr>
          <p:cNvPr id="8" name="Title 1"/>
          <p:cNvSpPr txBox="1">
            <a:spLocks/>
          </p:cNvSpPr>
          <p:nvPr/>
        </p:nvSpPr>
        <p:spPr>
          <a:xfrm>
            <a:off x="495300" y="1905000"/>
            <a:ext cx="8229600" cy="1066800"/>
          </a:xfrm>
          <a:prstGeom prst="rect">
            <a:avLst/>
          </a:prstGeom>
        </p:spPr>
        <p:txBody>
          <a:bodyPr vert="horz" lIns="91440" tIns="45720" rIns="91440" bIns="45720" rtlCol="0" anchor="ctr">
            <a:normAutofit fontScale="92500" lnSpcReduction="20000"/>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3800"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Continuous random</a:t>
            </a:r>
            <a:r>
              <a:rPr kumimoji="0" lang="en-US" sz="3800" b="0" i="0" u="none" strike="noStrike" kern="1200" cap="none" spc="0" normalizeH="0" noProof="0" dirty="0" smtClean="0">
                <a:ln>
                  <a:noFill/>
                </a:ln>
                <a:solidFill>
                  <a:schemeClr val="tx1"/>
                </a:solidFill>
                <a:effectLst/>
                <a:uLnTx/>
                <a:uFillTx/>
                <a:latin typeface="Times New Roman" pitchFamily="18" charset="0"/>
                <a:ea typeface="+mj-ea"/>
                <a:cs typeface="Times New Roman" pitchFamily="18" charset="0"/>
              </a:rPr>
              <a:t> variable</a:t>
            </a:r>
            <a:r>
              <a:rPr kumimoji="0" lang="en-US" sz="4400" b="0" i="0" u="none" strike="noStrike" kern="1200" cap="none" spc="0" normalizeH="0" baseline="0" noProof="0" dirty="0" smtClean="0">
                <a:ln>
                  <a:noFill/>
                </a:ln>
                <a:solidFill>
                  <a:schemeClr val="tx1"/>
                </a:solidFill>
                <a:effectLst/>
                <a:uLnTx/>
                <a:uFillTx/>
                <a:latin typeface="Arial Rounded MT Bold" pitchFamily="34" charset="0"/>
                <a:ea typeface="+mj-ea"/>
                <a:cs typeface="+mj-cs"/>
              </a:rPr>
              <a:t/>
            </a:r>
            <a:br>
              <a:rPr kumimoji="0" lang="en-US" sz="4400" b="0" i="0" u="none" strike="noStrike" kern="1200" cap="none" spc="0" normalizeH="0" baseline="0" noProof="0" dirty="0" smtClean="0">
                <a:ln>
                  <a:noFill/>
                </a:ln>
                <a:solidFill>
                  <a:schemeClr val="tx1"/>
                </a:solidFill>
                <a:effectLst/>
                <a:uLnTx/>
                <a:uFillTx/>
                <a:latin typeface="Arial Rounded MT Bold" pitchFamily="34" charset="0"/>
                <a:ea typeface="+mj-ea"/>
                <a:cs typeface="+mj-cs"/>
              </a:rPr>
            </a:br>
            <a:endParaRPr kumimoji="0" lang="en-US" sz="4400" b="0" i="0" u="none" strike="noStrike" kern="1200" cap="none" spc="0" normalizeH="0" baseline="0" noProof="0" dirty="0">
              <a:ln>
                <a:noFill/>
              </a:ln>
              <a:solidFill>
                <a:schemeClr val="tx1"/>
              </a:solidFill>
              <a:effectLst/>
              <a:uLnTx/>
              <a:uFillTx/>
              <a:latin typeface="Arial Rounded MT Bold" pitchFamily="34" charset="0"/>
              <a:ea typeface="+mj-ea"/>
              <a:cs typeface="+mj-cs"/>
            </a:endParaRPr>
          </a:p>
        </p:txBody>
      </p:sp>
      <p:sp>
        <p:nvSpPr>
          <p:cNvPr id="9" name="Title 1"/>
          <p:cNvSpPr txBox="1">
            <a:spLocks/>
          </p:cNvSpPr>
          <p:nvPr/>
        </p:nvSpPr>
        <p:spPr>
          <a:xfrm>
            <a:off x="495300" y="2692400"/>
            <a:ext cx="8229600" cy="1066800"/>
          </a:xfrm>
          <a:prstGeom prst="rect">
            <a:avLst/>
          </a:prstGeom>
        </p:spPr>
        <p:txBody>
          <a:bodyPr vert="horz" lIns="91440" tIns="45720" rIns="91440" bIns="45720" rtlCol="0" anchor="ctr">
            <a:normAutofit fontScale="92500" lnSpcReduction="20000"/>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3800"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Symmetric with respect</a:t>
            </a:r>
            <a:r>
              <a:rPr kumimoji="0" lang="en-US" sz="3800" b="0" i="0" u="none" strike="noStrike" kern="1200" cap="none" spc="0" normalizeH="0" noProof="0" dirty="0" smtClean="0">
                <a:ln>
                  <a:noFill/>
                </a:ln>
                <a:solidFill>
                  <a:schemeClr val="tx1"/>
                </a:solidFill>
                <a:effectLst/>
                <a:uLnTx/>
                <a:uFillTx/>
                <a:latin typeface="Times New Roman" pitchFamily="18" charset="0"/>
                <a:ea typeface="+mj-ea"/>
                <a:cs typeface="Times New Roman" pitchFamily="18" charset="0"/>
              </a:rPr>
              <a:t> to the mean</a:t>
            </a:r>
            <a:r>
              <a:rPr kumimoji="0" lang="en-US" sz="4400" b="0" i="0" u="none" strike="noStrike" kern="1200" cap="none" spc="0" normalizeH="0" baseline="0" noProof="0" dirty="0" smtClean="0">
                <a:ln>
                  <a:noFill/>
                </a:ln>
                <a:solidFill>
                  <a:schemeClr val="tx1"/>
                </a:solidFill>
                <a:effectLst/>
                <a:uLnTx/>
                <a:uFillTx/>
                <a:latin typeface="Arial Rounded MT Bold" pitchFamily="34" charset="0"/>
                <a:ea typeface="+mj-ea"/>
                <a:cs typeface="+mj-cs"/>
              </a:rPr>
              <a:t/>
            </a:r>
            <a:br>
              <a:rPr kumimoji="0" lang="en-US" sz="4400" b="0" i="0" u="none" strike="noStrike" kern="1200" cap="none" spc="0" normalizeH="0" baseline="0" noProof="0" dirty="0" smtClean="0">
                <a:ln>
                  <a:noFill/>
                </a:ln>
                <a:solidFill>
                  <a:schemeClr val="tx1"/>
                </a:solidFill>
                <a:effectLst/>
                <a:uLnTx/>
                <a:uFillTx/>
                <a:latin typeface="Arial Rounded MT Bold" pitchFamily="34" charset="0"/>
                <a:ea typeface="+mj-ea"/>
                <a:cs typeface="+mj-cs"/>
              </a:rPr>
            </a:br>
            <a:endParaRPr kumimoji="0" lang="en-US" sz="4400" b="0" i="0" u="none" strike="noStrike" kern="1200" cap="none" spc="0" normalizeH="0" baseline="0" noProof="0" dirty="0">
              <a:ln>
                <a:noFill/>
              </a:ln>
              <a:solidFill>
                <a:schemeClr val="tx1"/>
              </a:solidFill>
              <a:effectLst/>
              <a:uLnTx/>
              <a:uFillTx/>
              <a:latin typeface="Arial Rounded MT Bold" pitchFamily="34" charset="0"/>
              <a:ea typeface="+mj-ea"/>
              <a:cs typeface="+mj-cs"/>
            </a:endParaRPr>
          </a:p>
        </p:txBody>
      </p:sp>
      <p:sp>
        <p:nvSpPr>
          <p:cNvPr id="10" name="Title 1"/>
          <p:cNvSpPr txBox="1">
            <a:spLocks/>
          </p:cNvSpPr>
          <p:nvPr/>
        </p:nvSpPr>
        <p:spPr>
          <a:xfrm>
            <a:off x="495300" y="3479800"/>
            <a:ext cx="8229600" cy="1066800"/>
          </a:xfrm>
          <a:prstGeom prst="rect">
            <a:avLst/>
          </a:prstGeom>
        </p:spPr>
        <p:txBody>
          <a:bodyPr vert="horz" lIns="91440" tIns="45720" rIns="91440" bIns="45720" rtlCol="0" anchor="ctr">
            <a:normAutofit fontScale="92500" lnSpcReduction="20000"/>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3800"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mean = median =</a:t>
            </a:r>
            <a:r>
              <a:rPr kumimoji="0" lang="en-US" sz="3800" b="0" i="0" u="none" strike="noStrike" kern="1200" cap="none" spc="0" normalizeH="0" noProof="0" dirty="0" smtClean="0">
                <a:ln>
                  <a:noFill/>
                </a:ln>
                <a:solidFill>
                  <a:schemeClr val="tx1"/>
                </a:solidFill>
                <a:effectLst/>
                <a:uLnTx/>
                <a:uFillTx/>
                <a:latin typeface="Times New Roman" pitchFamily="18" charset="0"/>
                <a:ea typeface="+mj-ea"/>
                <a:cs typeface="Times New Roman" pitchFamily="18" charset="0"/>
              </a:rPr>
              <a:t> mode</a:t>
            </a:r>
            <a:r>
              <a:rPr kumimoji="0" lang="en-US" sz="4400" b="0" i="0" u="none" strike="noStrike" kern="1200" cap="none" spc="0" normalizeH="0" baseline="0" noProof="0" dirty="0" smtClean="0">
                <a:ln>
                  <a:noFill/>
                </a:ln>
                <a:solidFill>
                  <a:schemeClr val="tx1"/>
                </a:solidFill>
                <a:effectLst/>
                <a:uLnTx/>
                <a:uFillTx/>
                <a:latin typeface="Arial Rounded MT Bold" pitchFamily="34" charset="0"/>
                <a:ea typeface="+mj-ea"/>
                <a:cs typeface="+mj-cs"/>
              </a:rPr>
              <a:t/>
            </a:r>
            <a:br>
              <a:rPr kumimoji="0" lang="en-US" sz="4400" b="0" i="0" u="none" strike="noStrike" kern="1200" cap="none" spc="0" normalizeH="0" baseline="0" noProof="0" dirty="0" smtClean="0">
                <a:ln>
                  <a:noFill/>
                </a:ln>
                <a:solidFill>
                  <a:schemeClr val="tx1"/>
                </a:solidFill>
                <a:effectLst/>
                <a:uLnTx/>
                <a:uFillTx/>
                <a:latin typeface="Arial Rounded MT Bold" pitchFamily="34" charset="0"/>
                <a:ea typeface="+mj-ea"/>
                <a:cs typeface="+mj-cs"/>
              </a:rPr>
            </a:br>
            <a:endParaRPr kumimoji="0" lang="en-US" sz="4400" b="0" i="0" u="none" strike="noStrike" kern="1200" cap="none" spc="0" normalizeH="0" baseline="0" noProof="0" dirty="0">
              <a:ln>
                <a:noFill/>
              </a:ln>
              <a:solidFill>
                <a:schemeClr val="tx1"/>
              </a:solidFill>
              <a:effectLst/>
              <a:uLnTx/>
              <a:uFillTx/>
              <a:latin typeface="Arial Rounded MT Bold" pitchFamily="34" charset="0"/>
              <a:ea typeface="+mj-ea"/>
              <a:cs typeface="+mj-cs"/>
            </a:endParaRPr>
          </a:p>
        </p:txBody>
      </p:sp>
      <p:sp>
        <p:nvSpPr>
          <p:cNvPr id="11" name="Title 1"/>
          <p:cNvSpPr txBox="1">
            <a:spLocks/>
          </p:cNvSpPr>
          <p:nvPr/>
        </p:nvSpPr>
        <p:spPr>
          <a:xfrm>
            <a:off x="495300" y="4267200"/>
            <a:ext cx="8229600" cy="1066800"/>
          </a:xfrm>
          <a:prstGeom prst="rect">
            <a:avLst/>
          </a:prstGeom>
        </p:spPr>
        <p:txBody>
          <a:bodyPr vert="horz" lIns="91440" tIns="45720" rIns="91440" bIns="45720" rtlCol="0" anchor="ctr">
            <a:normAutofit fontScale="92500" lnSpcReduction="20000"/>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3800"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Area under the curve</a:t>
            </a:r>
            <a:r>
              <a:rPr kumimoji="0" lang="en-US" sz="3800" b="0" i="0" u="none" strike="noStrike" kern="1200" cap="none" spc="0" normalizeH="0" noProof="0" dirty="0" smtClean="0">
                <a:ln>
                  <a:noFill/>
                </a:ln>
                <a:solidFill>
                  <a:schemeClr val="tx1"/>
                </a:solidFill>
                <a:effectLst/>
                <a:uLnTx/>
                <a:uFillTx/>
                <a:latin typeface="Times New Roman" pitchFamily="18" charset="0"/>
                <a:ea typeface="+mj-ea"/>
                <a:cs typeface="Times New Roman" pitchFamily="18" charset="0"/>
              </a:rPr>
              <a:t> is 1</a:t>
            </a:r>
            <a:r>
              <a:rPr kumimoji="0" lang="en-US" sz="4400" b="0" i="0" u="none" strike="noStrike" kern="1200" cap="none" spc="0" normalizeH="0" baseline="0" noProof="0" dirty="0" smtClean="0">
                <a:ln>
                  <a:noFill/>
                </a:ln>
                <a:solidFill>
                  <a:schemeClr val="tx1"/>
                </a:solidFill>
                <a:effectLst/>
                <a:uLnTx/>
                <a:uFillTx/>
                <a:latin typeface="Arial Rounded MT Bold" pitchFamily="34" charset="0"/>
                <a:ea typeface="+mj-ea"/>
                <a:cs typeface="+mj-cs"/>
              </a:rPr>
              <a:t/>
            </a:r>
            <a:br>
              <a:rPr kumimoji="0" lang="en-US" sz="4400" b="0" i="0" u="none" strike="noStrike" kern="1200" cap="none" spc="0" normalizeH="0" baseline="0" noProof="0" dirty="0" smtClean="0">
                <a:ln>
                  <a:noFill/>
                </a:ln>
                <a:solidFill>
                  <a:schemeClr val="tx1"/>
                </a:solidFill>
                <a:effectLst/>
                <a:uLnTx/>
                <a:uFillTx/>
                <a:latin typeface="Arial Rounded MT Bold" pitchFamily="34" charset="0"/>
                <a:ea typeface="+mj-ea"/>
                <a:cs typeface="+mj-cs"/>
              </a:rPr>
            </a:br>
            <a:endParaRPr kumimoji="0" lang="en-US" sz="4400" b="0" i="0" u="none" strike="noStrike" kern="1200" cap="none" spc="0" normalizeH="0" baseline="0" noProof="0" dirty="0">
              <a:ln>
                <a:noFill/>
              </a:ln>
              <a:solidFill>
                <a:schemeClr val="tx1"/>
              </a:solidFill>
              <a:effectLst/>
              <a:uLnTx/>
              <a:uFillTx/>
              <a:latin typeface="Arial Rounded MT Bold" pitchFamily="34" charset="0"/>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C7E6A4"/>
        </a:solidFill>
        <a:effectLst/>
      </p:bgPr>
    </p:bg>
    <p:spTree>
      <p:nvGrpSpPr>
        <p:cNvPr id="1" name=""/>
        <p:cNvGrpSpPr/>
        <p:nvPr/>
      </p:nvGrpSpPr>
      <p:grpSpPr>
        <a:xfrm>
          <a:off x="0" y="0"/>
          <a:ext cx="0" cy="0"/>
          <a:chOff x="0" y="0"/>
          <a:chExt cx="0" cy="0"/>
        </a:xfrm>
      </p:grpSpPr>
      <p:sp>
        <p:nvSpPr>
          <p:cNvPr id="6" name="TextBox 5"/>
          <p:cNvSpPr txBox="1"/>
          <p:nvPr/>
        </p:nvSpPr>
        <p:spPr>
          <a:xfrm>
            <a:off x="228600" y="685800"/>
            <a:ext cx="4572000" cy="1754326"/>
          </a:xfrm>
          <a:prstGeom prst="rect">
            <a:avLst/>
          </a:prstGeom>
          <a:noFill/>
        </p:spPr>
        <p:txBody>
          <a:bodyPr wrap="square" rtlCol="0">
            <a:spAutoFit/>
          </a:bodyPr>
          <a:lstStyle/>
          <a:p>
            <a:pPr algn="ctr"/>
            <a:r>
              <a:rPr lang="en-US" sz="3600" dirty="0" smtClean="0">
                <a:solidFill>
                  <a:srgbClr val="0070C0"/>
                </a:solidFill>
                <a:latin typeface="Times New Roman" pitchFamily="18" charset="0"/>
                <a:cs typeface="Times New Roman" pitchFamily="18" charset="0"/>
              </a:rPr>
              <a:t>Putting 100 kids’ names in a hat and picking out 10 - SRS</a:t>
            </a:r>
          </a:p>
        </p:txBody>
      </p:sp>
      <p:sp>
        <p:nvSpPr>
          <p:cNvPr id="8" name="Rectangle 7"/>
          <p:cNvSpPr/>
          <p:nvPr/>
        </p:nvSpPr>
        <p:spPr>
          <a:xfrm>
            <a:off x="381000" y="2819400"/>
            <a:ext cx="4495800" cy="2862322"/>
          </a:xfrm>
          <a:prstGeom prst="rect">
            <a:avLst/>
          </a:prstGeom>
        </p:spPr>
        <p:txBody>
          <a:bodyPr wrap="square">
            <a:spAutoFit/>
          </a:bodyPr>
          <a:lstStyle/>
          <a:p>
            <a:pPr lvl="0" algn="ctr"/>
            <a:r>
              <a:rPr lang="en-US" sz="3600" dirty="0" smtClean="0">
                <a:solidFill>
                  <a:srgbClr val="0070C0"/>
                </a:solidFill>
                <a:latin typeface="Times New Roman" pitchFamily="18" charset="0"/>
                <a:cs typeface="Times New Roman" pitchFamily="18" charset="0"/>
              </a:rPr>
              <a:t>Putting 50 girls’ names in one hat and 50 boys’ names in another hat and picking out 5 of each – not a SRS</a:t>
            </a:r>
          </a:p>
        </p:txBody>
      </p:sp>
      <p:pic>
        <p:nvPicPr>
          <p:cNvPr id="111618" name="Picture 2" descr="http://doyoumindifiknit.typepad.com/.a/6a00e54ef704a888330105365eae47970c-800wi"/>
          <p:cNvPicPr>
            <a:picLocks noChangeAspect="1" noChangeArrowheads="1"/>
          </p:cNvPicPr>
          <p:nvPr/>
        </p:nvPicPr>
        <p:blipFill>
          <a:blip r:embed="rId2" cstate="print"/>
          <a:srcRect/>
          <a:stretch>
            <a:fillRect/>
          </a:stretch>
        </p:blipFill>
        <p:spPr bwMode="auto">
          <a:xfrm>
            <a:off x="5334000" y="1143000"/>
            <a:ext cx="3201794" cy="386715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161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C7E6A4"/>
        </a:solidFill>
        <a:effectLst/>
      </p:bgPr>
    </p:bg>
    <p:spTree>
      <p:nvGrpSpPr>
        <p:cNvPr id="1" name=""/>
        <p:cNvGrpSpPr/>
        <p:nvPr/>
      </p:nvGrpSpPr>
      <p:grpSpPr>
        <a:xfrm>
          <a:off x="0" y="0"/>
          <a:ext cx="0" cy="0"/>
          <a:chOff x="0" y="0"/>
          <a:chExt cx="0" cy="0"/>
        </a:xfrm>
      </p:grpSpPr>
      <p:sp>
        <p:nvSpPr>
          <p:cNvPr id="7" name="TextBox 6"/>
          <p:cNvSpPr txBox="1"/>
          <p:nvPr/>
        </p:nvSpPr>
        <p:spPr>
          <a:xfrm>
            <a:off x="228600" y="914400"/>
            <a:ext cx="8686800" cy="3416320"/>
          </a:xfrm>
          <a:prstGeom prst="rect">
            <a:avLst/>
          </a:prstGeom>
          <a:noFill/>
        </p:spPr>
        <p:txBody>
          <a:bodyPr wrap="square" rtlCol="0">
            <a:spAutoFit/>
          </a:bodyPr>
          <a:lstStyle/>
          <a:p>
            <a:pPr algn="ctr"/>
            <a:r>
              <a:rPr lang="en-US" sz="3600" dirty="0" smtClean="0">
                <a:latin typeface="Times New Roman" pitchFamily="18" charset="0"/>
                <a:cs typeface="Times New Roman" pitchFamily="18" charset="0"/>
              </a:rPr>
              <a:t>used when the researcher wants to highlight specific subgroups within the population - the researcher divides the entire target population into different subgroups, or strata, and then randomly selects the final subjects proportionally from the different strata.</a:t>
            </a:r>
          </a:p>
        </p:txBody>
      </p:sp>
      <p:sp>
        <p:nvSpPr>
          <p:cNvPr id="5" name="TextBox 4"/>
          <p:cNvSpPr txBox="1"/>
          <p:nvPr/>
        </p:nvSpPr>
        <p:spPr>
          <a:xfrm>
            <a:off x="304800" y="228600"/>
            <a:ext cx="6705600" cy="707886"/>
          </a:xfrm>
          <a:prstGeom prst="rect">
            <a:avLst/>
          </a:prstGeom>
          <a:noFill/>
        </p:spPr>
        <p:txBody>
          <a:bodyPr wrap="square" rtlCol="0">
            <a:spAutoFit/>
          </a:bodyPr>
          <a:lstStyle/>
          <a:p>
            <a:r>
              <a:rPr lang="en-US" sz="4000" b="1" i="1" dirty="0" smtClean="0">
                <a:latin typeface="Times New Roman" pitchFamily="18" charset="0"/>
                <a:cs typeface="Times New Roman" pitchFamily="18" charset="0"/>
              </a:rPr>
              <a:t>Stratified random sample:</a:t>
            </a:r>
            <a:endParaRPr lang="en-US" sz="4000" b="1" i="1" dirty="0"/>
          </a:p>
        </p:txBody>
      </p:sp>
      <p:pic>
        <p:nvPicPr>
          <p:cNvPr id="19458" name="Picture 2" descr="BGHS Uniform">
            <a:hlinkClick r:id="rId2"/>
          </p:cNvPr>
          <p:cNvPicPr>
            <a:picLocks noChangeAspect="1" noChangeArrowheads="1"/>
          </p:cNvPicPr>
          <p:nvPr/>
        </p:nvPicPr>
        <p:blipFill>
          <a:blip r:embed="rId3" cstate="print"/>
          <a:srcRect t="21333"/>
          <a:stretch>
            <a:fillRect/>
          </a:stretch>
        </p:blipFill>
        <p:spPr bwMode="auto">
          <a:xfrm>
            <a:off x="304800" y="4343400"/>
            <a:ext cx="3632415" cy="2143125"/>
          </a:xfrm>
          <a:prstGeom prst="rect">
            <a:avLst/>
          </a:prstGeom>
          <a:noFill/>
        </p:spPr>
      </p:pic>
      <p:pic>
        <p:nvPicPr>
          <p:cNvPr id="19462" name="Picture 6" descr="http://static2.bigstockphoto.com/thumbs/3/7/2/large2/27333692.jpg"/>
          <p:cNvPicPr>
            <a:picLocks noChangeAspect="1" noChangeArrowheads="1"/>
          </p:cNvPicPr>
          <p:nvPr/>
        </p:nvPicPr>
        <p:blipFill>
          <a:blip r:embed="rId4" cstate="print"/>
          <a:srcRect b="7210"/>
          <a:stretch>
            <a:fillRect/>
          </a:stretch>
        </p:blipFill>
        <p:spPr bwMode="auto">
          <a:xfrm>
            <a:off x="4876800" y="4343400"/>
            <a:ext cx="3276600" cy="215527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45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94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C7E6A4"/>
        </a:solidFill>
        <a:effectLst/>
      </p:bgPr>
    </p:bg>
    <p:spTree>
      <p:nvGrpSpPr>
        <p:cNvPr id="1" name=""/>
        <p:cNvGrpSpPr/>
        <p:nvPr/>
      </p:nvGrpSpPr>
      <p:grpSpPr>
        <a:xfrm>
          <a:off x="0" y="0"/>
          <a:ext cx="0" cy="0"/>
          <a:chOff x="0" y="0"/>
          <a:chExt cx="0" cy="0"/>
        </a:xfrm>
      </p:grpSpPr>
      <p:sp>
        <p:nvSpPr>
          <p:cNvPr id="7" name="TextBox 6"/>
          <p:cNvSpPr txBox="1"/>
          <p:nvPr/>
        </p:nvSpPr>
        <p:spPr>
          <a:xfrm>
            <a:off x="457200" y="1600200"/>
            <a:ext cx="8458200" cy="1754326"/>
          </a:xfrm>
          <a:prstGeom prst="rect">
            <a:avLst/>
          </a:prstGeom>
          <a:noFill/>
        </p:spPr>
        <p:txBody>
          <a:bodyPr wrap="square" rtlCol="0">
            <a:spAutoFit/>
          </a:bodyPr>
          <a:lstStyle/>
          <a:p>
            <a:pPr algn="ctr"/>
            <a:r>
              <a:rPr lang="en-US" sz="3600" dirty="0" smtClean="0">
                <a:latin typeface="Times New Roman" pitchFamily="18" charset="0"/>
                <a:cs typeface="Times New Roman" pitchFamily="18" charset="0"/>
              </a:rPr>
              <a:t>the researcher selects a number at random, n, and then selects every nth individual for the study.</a:t>
            </a:r>
          </a:p>
        </p:txBody>
      </p:sp>
      <p:sp>
        <p:nvSpPr>
          <p:cNvPr id="5" name="TextBox 4"/>
          <p:cNvSpPr txBox="1"/>
          <p:nvPr/>
        </p:nvSpPr>
        <p:spPr>
          <a:xfrm>
            <a:off x="533400" y="762000"/>
            <a:ext cx="6705600" cy="707886"/>
          </a:xfrm>
          <a:prstGeom prst="rect">
            <a:avLst/>
          </a:prstGeom>
          <a:noFill/>
        </p:spPr>
        <p:txBody>
          <a:bodyPr wrap="square" rtlCol="0">
            <a:spAutoFit/>
          </a:bodyPr>
          <a:lstStyle/>
          <a:p>
            <a:r>
              <a:rPr lang="en-US" sz="4000" b="1" i="1" dirty="0" smtClean="0">
                <a:latin typeface="Times New Roman" pitchFamily="18" charset="0"/>
                <a:cs typeface="Times New Roman" pitchFamily="18" charset="0"/>
              </a:rPr>
              <a:t>Systematic random sample:</a:t>
            </a:r>
            <a:endParaRPr lang="en-US" sz="4000" b="1" i="1" dirty="0"/>
          </a:p>
        </p:txBody>
      </p:sp>
      <p:pic>
        <p:nvPicPr>
          <p:cNvPr id="18434" name="Picture 2" descr="http://takecareandlive.files.wordpress.com/2013/01/standing-in-line1.jpg"/>
          <p:cNvPicPr>
            <a:picLocks noChangeAspect="1" noChangeArrowheads="1"/>
          </p:cNvPicPr>
          <p:nvPr/>
        </p:nvPicPr>
        <p:blipFill>
          <a:blip r:embed="rId2" cstate="print"/>
          <a:srcRect/>
          <a:stretch>
            <a:fillRect/>
          </a:stretch>
        </p:blipFill>
        <p:spPr bwMode="auto">
          <a:xfrm>
            <a:off x="-838200" y="3581400"/>
            <a:ext cx="6248400" cy="3262872"/>
          </a:xfrm>
          <a:prstGeom prst="rect">
            <a:avLst/>
          </a:prstGeom>
          <a:noFill/>
        </p:spPr>
      </p:pic>
      <p:pic>
        <p:nvPicPr>
          <p:cNvPr id="6" name="Picture 2" descr="http://takecareandlive.files.wordpress.com/2013/01/standing-in-line1.jpg"/>
          <p:cNvPicPr>
            <a:picLocks noChangeAspect="1" noChangeArrowheads="1"/>
          </p:cNvPicPr>
          <p:nvPr/>
        </p:nvPicPr>
        <p:blipFill>
          <a:blip r:embed="rId3" cstate="print"/>
          <a:srcRect/>
          <a:stretch>
            <a:fillRect/>
          </a:stretch>
        </p:blipFill>
        <p:spPr bwMode="auto">
          <a:xfrm>
            <a:off x="5257800" y="3595128"/>
            <a:ext cx="3886200" cy="326287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43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C7E6A4"/>
        </a:solidFill>
        <a:effectLst/>
      </p:bgPr>
    </p:bg>
    <p:spTree>
      <p:nvGrpSpPr>
        <p:cNvPr id="1" name=""/>
        <p:cNvGrpSpPr/>
        <p:nvPr/>
      </p:nvGrpSpPr>
      <p:grpSpPr>
        <a:xfrm>
          <a:off x="0" y="0"/>
          <a:ext cx="0" cy="0"/>
          <a:chOff x="0" y="0"/>
          <a:chExt cx="0" cy="0"/>
        </a:xfrm>
      </p:grpSpPr>
      <p:sp>
        <p:nvSpPr>
          <p:cNvPr id="7" name="TextBox 6"/>
          <p:cNvSpPr txBox="1"/>
          <p:nvPr/>
        </p:nvSpPr>
        <p:spPr>
          <a:xfrm>
            <a:off x="457200" y="1600200"/>
            <a:ext cx="8458200" cy="2308324"/>
          </a:xfrm>
          <a:prstGeom prst="rect">
            <a:avLst/>
          </a:prstGeom>
          <a:noFill/>
        </p:spPr>
        <p:txBody>
          <a:bodyPr wrap="square" rtlCol="0">
            <a:spAutoFit/>
          </a:bodyPr>
          <a:lstStyle/>
          <a:p>
            <a:pPr algn="ctr"/>
            <a:r>
              <a:rPr lang="en-US" sz="3600" dirty="0" smtClean="0">
                <a:latin typeface="Times New Roman" pitchFamily="18" charset="0"/>
                <a:cs typeface="Times New Roman" pitchFamily="18" charset="0"/>
              </a:rPr>
              <a:t>subjects are taken from a group that is conveniently accessible to a researcher, for example, picking the first 100 people to enter the movies on Friday night.</a:t>
            </a:r>
          </a:p>
        </p:txBody>
      </p:sp>
      <p:sp>
        <p:nvSpPr>
          <p:cNvPr id="5" name="TextBox 4"/>
          <p:cNvSpPr txBox="1"/>
          <p:nvPr/>
        </p:nvSpPr>
        <p:spPr>
          <a:xfrm>
            <a:off x="533400" y="762000"/>
            <a:ext cx="6705600" cy="707886"/>
          </a:xfrm>
          <a:prstGeom prst="rect">
            <a:avLst/>
          </a:prstGeom>
          <a:noFill/>
        </p:spPr>
        <p:txBody>
          <a:bodyPr wrap="square" rtlCol="0">
            <a:spAutoFit/>
          </a:bodyPr>
          <a:lstStyle/>
          <a:p>
            <a:r>
              <a:rPr lang="en-US" sz="4000" b="1" i="1" dirty="0" smtClean="0">
                <a:latin typeface="Times New Roman" pitchFamily="18" charset="0"/>
                <a:cs typeface="Times New Roman" pitchFamily="18" charset="0"/>
              </a:rPr>
              <a:t>Convenience sample:</a:t>
            </a:r>
            <a:endParaRPr lang="en-US" sz="4000" b="1" i="1" dirty="0"/>
          </a:p>
        </p:txBody>
      </p:sp>
      <p:pic>
        <p:nvPicPr>
          <p:cNvPr id="17410" name="Picture 2" descr="http://static.guim.co.uk/sys-images/Guardian/Pix/pictures/2011/11/16/1321463212004/Waiting-in-Line-Outside-N-007.jpg"/>
          <p:cNvPicPr>
            <a:picLocks noChangeAspect="1" noChangeArrowheads="1"/>
          </p:cNvPicPr>
          <p:nvPr/>
        </p:nvPicPr>
        <p:blipFill>
          <a:blip r:embed="rId2" cstate="print"/>
          <a:srcRect/>
          <a:stretch>
            <a:fillRect/>
          </a:stretch>
        </p:blipFill>
        <p:spPr bwMode="auto">
          <a:xfrm>
            <a:off x="2057400" y="3886200"/>
            <a:ext cx="4381500" cy="26289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4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C7E6A4"/>
        </a:solidFill>
        <a:effectLst/>
      </p:bgPr>
    </p:bg>
    <p:spTree>
      <p:nvGrpSpPr>
        <p:cNvPr id="1" name=""/>
        <p:cNvGrpSpPr/>
        <p:nvPr/>
      </p:nvGrpSpPr>
      <p:grpSpPr>
        <a:xfrm>
          <a:off x="0" y="0"/>
          <a:ext cx="0" cy="0"/>
          <a:chOff x="0" y="0"/>
          <a:chExt cx="0" cy="0"/>
        </a:xfrm>
      </p:grpSpPr>
      <p:sp>
        <p:nvSpPr>
          <p:cNvPr id="7" name="TextBox 6"/>
          <p:cNvSpPr txBox="1"/>
          <p:nvPr/>
        </p:nvSpPr>
        <p:spPr>
          <a:xfrm>
            <a:off x="457200" y="1219200"/>
            <a:ext cx="8458200" cy="2862322"/>
          </a:xfrm>
          <a:prstGeom prst="rect">
            <a:avLst/>
          </a:prstGeom>
          <a:noFill/>
        </p:spPr>
        <p:txBody>
          <a:bodyPr wrap="square" rtlCol="0">
            <a:spAutoFit/>
          </a:bodyPr>
          <a:lstStyle/>
          <a:p>
            <a:pPr algn="ctr"/>
            <a:r>
              <a:rPr lang="en-US" sz="3600" dirty="0" smtClean="0">
                <a:latin typeface="Times New Roman" pitchFamily="18" charset="0"/>
                <a:cs typeface="Times New Roman" pitchFamily="18" charset="0"/>
              </a:rPr>
              <a:t>a sampling technique where the entire population is divided into groups, or clusters, and a random sample of these clusters are selected. All individuals in the selected clusters are included in the sample.</a:t>
            </a:r>
          </a:p>
        </p:txBody>
      </p:sp>
      <p:sp>
        <p:nvSpPr>
          <p:cNvPr id="5" name="TextBox 4"/>
          <p:cNvSpPr txBox="1"/>
          <p:nvPr/>
        </p:nvSpPr>
        <p:spPr>
          <a:xfrm>
            <a:off x="533400" y="381000"/>
            <a:ext cx="6705600" cy="707886"/>
          </a:xfrm>
          <a:prstGeom prst="rect">
            <a:avLst/>
          </a:prstGeom>
          <a:noFill/>
        </p:spPr>
        <p:txBody>
          <a:bodyPr wrap="square" rtlCol="0">
            <a:spAutoFit/>
          </a:bodyPr>
          <a:lstStyle/>
          <a:p>
            <a:r>
              <a:rPr lang="en-US" sz="4000" b="1" i="1" dirty="0" smtClean="0">
                <a:latin typeface="Times New Roman" pitchFamily="18" charset="0"/>
                <a:cs typeface="Times New Roman" pitchFamily="18" charset="0"/>
              </a:rPr>
              <a:t>Cluster sample:</a:t>
            </a:r>
            <a:endParaRPr lang="en-US" sz="4000" b="1" i="1" dirty="0"/>
          </a:p>
        </p:txBody>
      </p:sp>
      <p:pic>
        <p:nvPicPr>
          <p:cNvPr id="16386" name="Picture 2" descr="http://us.123rf.com/400wm/400/400/mshmeljov/mshmeljov0704/mshmeljov070400106/855003-uva-cluster-of-grapes-isolated-on-white-background.jpg"/>
          <p:cNvPicPr>
            <a:picLocks noChangeAspect="1" noChangeArrowheads="1"/>
          </p:cNvPicPr>
          <p:nvPr/>
        </p:nvPicPr>
        <p:blipFill>
          <a:blip r:embed="rId2" cstate="print"/>
          <a:srcRect/>
          <a:stretch>
            <a:fillRect/>
          </a:stretch>
        </p:blipFill>
        <p:spPr bwMode="auto">
          <a:xfrm>
            <a:off x="2514600" y="4191000"/>
            <a:ext cx="3715318" cy="248602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3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C7E6A4"/>
        </a:solidFill>
        <a:effectLst/>
      </p:bgPr>
    </p:bg>
    <p:spTree>
      <p:nvGrpSpPr>
        <p:cNvPr id="1" name=""/>
        <p:cNvGrpSpPr/>
        <p:nvPr/>
      </p:nvGrpSpPr>
      <p:grpSpPr>
        <a:xfrm>
          <a:off x="0" y="0"/>
          <a:ext cx="0" cy="0"/>
          <a:chOff x="0" y="0"/>
          <a:chExt cx="0" cy="0"/>
        </a:xfrm>
      </p:grpSpPr>
      <p:sp>
        <p:nvSpPr>
          <p:cNvPr id="7" name="TextBox 6"/>
          <p:cNvSpPr txBox="1"/>
          <p:nvPr/>
        </p:nvSpPr>
        <p:spPr>
          <a:xfrm>
            <a:off x="304800" y="990600"/>
            <a:ext cx="8458200" cy="2308324"/>
          </a:xfrm>
          <a:prstGeom prst="rect">
            <a:avLst/>
          </a:prstGeom>
          <a:noFill/>
        </p:spPr>
        <p:txBody>
          <a:bodyPr wrap="square" rtlCol="0">
            <a:spAutoFit/>
          </a:bodyPr>
          <a:lstStyle/>
          <a:p>
            <a:pPr algn="ctr"/>
            <a:r>
              <a:rPr lang="en-US" sz="3600" dirty="0" smtClean="0">
                <a:latin typeface="Times New Roman" pitchFamily="18" charset="0"/>
                <a:cs typeface="Times New Roman" pitchFamily="18" charset="0"/>
              </a:rPr>
              <a:t>The names of 70 contestants are written on 70 cards, the cards are placed in a bag, the bag is shaken, and three names are picked</a:t>
            </a:r>
          </a:p>
          <a:p>
            <a:pPr algn="ctr"/>
            <a:r>
              <a:rPr lang="en-US" sz="3600" dirty="0" smtClean="0">
                <a:latin typeface="Times New Roman" pitchFamily="18" charset="0"/>
                <a:cs typeface="Times New Roman" pitchFamily="18" charset="0"/>
              </a:rPr>
              <a:t>from the bag.</a:t>
            </a:r>
          </a:p>
        </p:txBody>
      </p:sp>
      <p:sp>
        <p:nvSpPr>
          <p:cNvPr id="5" name="TextBox 4"/>
          <p:cNvSpPr txBox="1"/>
          <p:nvPr/>
        </p:nvSpPr>
        <p:spPr>
          <a:xfrm>
            <a:off x="457200" y="304800"/>
            <a:ext cx="6705600" cy="707886"/>
          </a:xfrm>
          <a:prstGeom prst="rect">
            <a:avLst/>
          </a:prstGeom>
          <a:noFill/>
        </p:spPr>
        <p:txBody>
          <a:bodyPr wrap="square" rtlCol="0">
            <a:spAutoFit/>
          </a:bodyPr>
          <a:lstStyle/>
          <a:p>
            <a:r>
              <a:rPr lang="en-US" sz="4000" b="1" i="1" dirty="0" smtClean="0">
                <a:solidFill>
                  <a:srgbClr val="0070C0"/>
                </a:solidFill>
                <a:latin typeface="Times New Roman" pitchFamily="18" charset="0"/>
                <a:cs typeface="Times New Roman" pitchFamily="18" charset="0"/>
              </a:rPr>
              <a:t>Name that sample!</a:t>
            </a:r>
            <a:endParaRPr lang="en-US" sz="4000" b="1" i="1" dirty="0">
              <a:solidFill>
                <a:srgbClr val="0070C0"/>
              </a:solidFill>
            </a:endParaRPr>
          </a:p>
        </p:txBody>
      </p:sp>
      <p:sp>
        <p:nvSpPr>
          <p:cNvPr id="4" name="TextBox 3"/>
          <p:cNvSpPr txBox="1"/>
          <p:nvPr/>
        </p:nvSpPr>
        <p:spPr>
          <a:xfrm>
            <a:off x="381000" y="3429000"/>
            <a:ext cx="4191000" cy="584775"/>
          </a:xfrm>
          <a:prstGeom prst="rect">
            <a:avLst/>
          </a:prstGeom>
          <a:noFill/>
        </p:spPr>
        <p:txBody>
          <a:bodyPr wrap="square" rtlCol="0">
            <a:spAutoFit/>
          </a:bodyPr>
          <a:lstStyle/>
          <a:p>
            <a:r>
              <a:rPr lang="en-US" sz="3200" dirty="0" smtClean="0">
                <a:solidFill>
                  <a:srgbClr val="0070C0"/>
                </a:solidFill>
                <a:latin typeface="Times New Roman" pitchFamily="18" charset="0"/>
                <a:cs typeface="Times New Roman" pitchFamily="18" charset="0"/>
              </a:rPr>
              <a:t>Simple random sample</a:t>
            </a:r>
            <a:endParaRPr lang="en-US" sz="3200" dirty="0">
              <a:solidFill>
                <a:srgbClr val="0070C0"/>
              </a:solidFill>
            </a:endParaRPr>
          </a:p>
        </p:txBody>
      </p:sp>
      <p:sp>
        <p:nvSpPr>
          <p:cNvPr id="6" name="TextBox 5"/>
          <p:cNvSpPr txBox="1"/>
          <p:nvPr/>
        </p:nvSpPr>
        <p:spPr>
          <a:xfrm>
            <a:off x="4572000" y="3429000"/>
            <a:ext cx="4191000" cy="584775"/>
          </a:xfrm>
          <a:prstGeom prst="rect">
            <a:avLst/>
          </a:prstGeom>
          <a:noFill/>
        </p:spPr>
        <p:txBody>
          <a:bodyPr wrap="square" rtlCol="0">
            <a:spAutoFit/>
          </a:bodyPr>
          <a:lstStyle/>
          <a:p>
            <a:r>
              <a:rPr lang="en-US" sz="3200" dirty="0" smtClean="0">
                <a:solidFill>
                  <a:srgbClr val="0070C0"/>
                </a:solidFill>
                <a:latin typeface="Times New Roman" pitchFamily="18" charset="0"/>
                <a:cs typeface="Times New Roman" pitchFamily="18" charset="0"/>
              </a:rPr>
              <a:t>Stratified sample</a:t>
            </a:r>
            <a:endParaRPr lang="en-US" sz="3200" dirty="0">
              <a:solidFill>
                <a:srgbClr val="0070C0"/>
              </a:solidFill>
            </a:endParaRPr>
          </a:p>
        </p:txBody>
      </p:sp>
      <p:sp>
        <p:nvSpPr>
          <p:cNvPr id="8" name="TextBox 7"/>
          <p:cNvSpPr txBox="1"/>
          <p:nvPr/>
        </p:nvSpPr>
        <p:spPr>
          <a:xfrm>
            <a:off x="381000" y="4038600"/>
            <a:ext cx="4191000" cy="584775"/>
          </a:xfrm>
          <a:prstGeom prst="rect">
            <a:avLst/>
          </a:prstGeom>
          <a:noFill/>
        </p:spPr>
        <p:txBody>
          <a:bodyPr wrap="square" rtlCol="0">
            <a:spAutoFit/>
          </a:bodyPr>
          <a:lstStyle/>
          <a:p>
            <a:r>
              <a:rPr lang="en-US" sz="3200" dirty="0" smtClean="0">
                <a:solidFill>
                  <a:srgbClr val="0070C0"/>
                </a:solidFill>
                <a:latin typeface="Times New Roman" pitchFamily="18" charset="0"/>
                <a:cs typeface="Times New Roman" pitchFamily="18" charset="0"/>
              </a:rPr>
              <a:t>Convenience sample</a:t>
            </a:r>
            <a:endParaRPr lang="en-US" sz="3200" dirty="0">
              <a:solidFill>
                <a:srgbClr val="0070C0"/>
              </a:solidFill>
            </a:endParaRPr>
          </a:p>
        </p:txBody>
      </p:sp>
      <p:sp>
        <p:nvSpPr>
          <p:cNvPr id="9" name="TextBox 8"/>
          <p:cNvSpPr txBox="1"/>
          <p:nvPr/>
        </p:nvSpPr>
        <p:spPr>
          <a:xfrm>
            <a:off x="4648200" y="4114800"/>
            <a:ext cx="4191000" cy="584775"/>
          </a:xfrm>
          <a:prstGeom prst="rect">
            <a:avLst/>
          </a:prstGeom>
          <a:noFill/>
        </p:spPr>
        <p:txBody>
          <a:bodyPr wrap="square" rtlCol="0">
            <a:spAutoFit/>
          </a:bodyPr>
          <a:lstStyle/>
          <a:p>
            <a:r>
              <a:rPr lang="en-US" sz="3200" dirty="0" smtClean="0">
                <a:solidFill>
                  <a:srgbClr val="0070C0"/>
                </a:solidFill>
                <a:latin typeface="Times New Roman" pitchFamily="18" charset="0"/>
                <a:cs typeface="Times New Roman" pitchFamily="18" charset="0"/>
              </a:rPr>
              <a:t>cluster sample</a:t>
            </a:r>
            <a:endParaRPr lang="en-US" sz="3200" dirty="0">
              <a:solidFill>
                <a:srgbClr val="0070C0"/>
              </a:solidFill>
            </a:endParaRPr>
          </a:p>
        </p:txBody>
      </p:sp>
      <p:sp>
        <p:nvSpPr>
          <p:cNvPr id="10" name="TextBox 9"/>
          <p:cNvSpPr txBox="1"/>
          <p:nvPr/>
        </p:nvSpPr>
        <p:spPr>
          <a:xfrm>
            <a:off x="1905000" y="4724400"/>
            <a:ext cx="4191000" cy="584775"/>
          </a:xfrm>
          <a:prstGeom prst="rect">
            <a:avLst/>
          </a:prstGeom>
          <a:noFill/>
        </p:spPr>
        <p:txBody>
          <a:bodyPr wrap="square" rtlCol="0">
            <a:spAutoFit/>
          </a:bodyPr>
          <a:lstStyle/>
          <a:p>
            <a:r>
              <a:rPr lang="en-US" sz="3200" dirty="0" smtClean="0">
                <a:solidFill>
                  <a:srgbClr val="0070C0"/>
                </a:solidFill>
                <a:latin typeface="Times New Roman" pitchFamily="18" charset="0"/>
                <a:cs typeface="Times New Roman" pitchFamily="18" charset="0"/>
              </a:rPr>
              <a:t>Systematic sample</a:t>
            </a:r>
            <a:endParaRPr lang="en-US" sz="3200" dirty="0">
              <a:solidFill>
                <a:srgbClr val="0070C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3" presetClass="emph" presetSubtype="0" fill="hold" grpId="1" nodeType="clickEffect">
                                  <p:stCondLst>
                                    <p:cond delay="0"/>
                                  </p:stCondLst>
                                  <p:childTnLst>
                                    <p:animClr clrSpc="hsl">
                                      <p:cBhvr override="childStyle">
                                        <p:cTn id="22" dur="500" fill="hold"/>
                                        <p:tgtEl>
                                          <p:spTgt spid="4"/>
                                        </p:tgtEl>
                                        <p:attrNameLst>
                                          <p:attrName>style.color</p:attrName>
                                        </p:attrNameLst>
                                      </p:cBhvr>
                                      <p:by>
                                        <p:hsl h="10842353" s="0" l="0"/>
                                      </p:by>
                                    </p:animClr>
                                    <p:animClr clrSpc="hsl">
                                      <p:cBhvr>
                                        <p:cTn id="23" dur="500" fill="hold"/>
                                        <p:tgtEl>
                                          <p:spTgt spid="4"/>
                                        </p:tgtEl>
                                        <p:attrNameLst>
                                          <p:attrName>fillcolor</p:attrName>
                                        </p:attrNameLst>
                                      </p:cBhvr>
                                      <p:by>
                                        <p:hsl h="10842353" s="0" l="0"/>
                                      </p:by>
                                    </p:animClr>
                                    <p:animClr clrSpc="hsl">
                                      <p:cBhvr>
                                        <p:cTn id="24" dur="500" fill="hold"/>
                                        <p:tgtEl>
                                          <p:spTgt spid="4"/>
                                        </p:tgtEl>
                                        <p:attrNameLst>
                                          <p:attrName>stroke.color</p:attrName>
                                        </p:attrNameLst>
                                      </p:cBhvr>
                                      <p:by>
                                        <p:hsl h="10842353" s="0" l="0"/>
                                      </p:by>
                                    </p:animClr>
                                    <p:set>
                                      <p:cBhvr>
                                        <p:cTn id="25" dur="500" fill="hold"/>
                                        <p:tgtEl>
                                          <p:spTgt spid="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P spid="4" grpId="1"/>
      <p:bldP spid="6" grpId="0"/>
      <p:bldP spid="8" grpId="0"/>
      <p:bldP spid="9" grpId="0"/>
      <p:bldP spid="10"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C7E6A4"/>
        </a:solidFill>
        <a:effectLst/>
      </p:bgPr>
    </p:bg>
    <p:spTree>
      <p:nvGrpSpPr>
        <p:cNvPr id="1" name=""/>
        <p:cNvGrpSpPr/>
        <p:nvPr/>
      </p:nvGrpSpPr>
      <p:grpSpPr>
        <a:xfrm>
          <a:off x="0" y="0"/>
          <a:ext cx="0" cy="0"/>
          <a:chOff x="0" y="0"/>
          <a:chExt cx="0" cy="0"/>
        </a:xfrm>
      </p:grpSpPr>
      <p:sp>
        <p:nvSpPr>
          <p:cNvPr id="7" name="TextBox 6"/>
          <p:cNvSpPr txBox="1"/>
          <p:nvPr/>
        </p:nvSpPr>
        <p:spPr>
          <a:xfrm>
            <a:off x="381000" y="685800"/>
            <a:ext cx="8458200" cy="1754326"/>
          </a:xfrm>
          <a:prstGeom prst="rect">
            <a:avLst/>
          </a:prstGeom>
          <a:noFill/>
        </p:spPr>
        <p:txBody>
          <a:bodyPr wrap="square" rtlCol="0">
            <a:spAutoFit/>
          </a:bodyPr>
          <a:lstStyle/>
          <a:p>
            <a:r>
              <a:rPr lang="en-US" sz="3600" dirty="0" smtClean="0">
                <a:latin typeface="Times New Roman" pitchFamily="18" charset="0"/>
                <a:cs typeface="Times New Roman" pitchFamily="18" charset="0"/>
              </a:rPr>
              <a:t>To avoid working late, the quality control manager inspects the last 10 items produced that day.</a:t>
            </a:r>
          </a:p>
        </p:txBody>
      </p:sp>
      <p:sp>
        <p:nvSpPr>
          <p:cNvPr id="9" name="TextBox 8"/>
          <p:cNvSpPr txBox="1"/>
          <p:nvPr/>
        </p:nvSpPr>
        <p:spPr>
          <a:xfrm>
            <a:off x="838200" y="2743200"/>
            <a:ext cx="4191000" cy="584775"/>
          </a:xfrm>
          <a:prstGeom prst="rect">
            <a:avLst/>
          </a:prstGeom>
          <a:noFill/>
        </p:spPr>
        <p:txBody>
          <a:bodyPr wrap="square" rtlCol="0">
            <a:spAutoFit/>
          </a:bodyPr>
          <a:lstStyle/>
          <a:p>
            <a:r>
              <a:rPr lang="en-US" sz="3200" dirty="0" smtClean="0">
                <a:solidFill>
                  <a:srgbClr val="0070C0"/>
                </a:solidFill>
                <a:latin typeface="Times New Roman" pitchFamily="18" charset="0"/>
                <a:cs typeface="Times New Roman" pitchFamily="18" charset="0"/>
              </a:rPr>
              <a:t>Simple random sample</a:t>
            </a:r>
            <a:endParaRPr lang="en-US" sz="3200" dirty="0">
              <a:solidFill>
                <a:srgbClr val="0070C0"/>
              </a:solidFill>
            </a:endParaRPr>
          </a:p>
        </p:txBody>
      </p:sp>
      <p:sp>
        <p:nvSpPr>
          <p:cNvPr id="10" name="TextBox 9"/>
          <p:cNvSpPr txBox="1"/>
          <p:nvPr/>
        </p:nvSpPr>
        <p:spPr>
          <a:xfrm>
            <a:off x="5029200" y="2743200"/>
            <a:ext cx="4191000" cy="584775"/>
          </a:xfrm>
          <a:prstGeom prst="rect">
            <a:avLst/>
          </a:prstGeom>
          <a:noFill/>
        </p:spPr>
        <p:txBody>
          <a:bodyPr wrap="square" rtlCol="0">
            <a:spAutoFit/>
          </a:bodyPr>
          <a:lstStyle/>
          <a:p>
            <a:r>
              <a:rPr lang="en-US" sz="3200" dirty="0" smtClean="0">
                <a:solidFill>
                  <a:srgbClr val="0070C0"/>
                </a:solidFill>
                <a:latin typeface="Times New Roman" pitchFamily="18" charset="0"/>
                <a:cs typeface="Times New Roman" pitchFamily="18" charset="0"/>
              </a:rPr>
              <a:t>Stratified sample</a:t>
            </a:r>
            <a:endParaRPr lang="en-US" sz="3200" dirty="0">
              <a:solidFill>
                <a:srgbClr val="0070C0"/>
              </a:solidFill>
            </a:endParaRPr>
          </a:p>
        </p:txBody>
      </p:sp>
      <p:sp>
        <p:nvSpPr>
          <p:cNvPr id="11" name="TextBox 10"/>
          <p:cNvSpPr txBox="1"/>
          <p:nvPr/>
        </p:nvSpPr>
        <p:spPr>
          <a:xfrm>
            <a:off x="838200" y="3352800"/>
            <a:ext cx="4191000" cy="584775"/>
          </a:xfrm>
          <a:prstGeom prst="rect">
            <a:avLst/>
          </a:prstGeom>
          <a:noFill/>
        </p:spPr>
        <p:txBody>
          <a:bodyPr wrap="square" rtlCol="0">
            <a:spAutoFit/>
          </a:bodyPr>
          <a:lstStyle/>
          <a:p>
            <a:r>
              <a:rPr lang="en-US" sz="3200" dirty="0" smtClean="0">
                <a:solidFill>
                  <a:srgbClr val="0070C0"/>
                </a:solidFill>
                <a:latin typeface="Times New Roman" pitchFamily="18" charset="0"/>
                <a:cs typeface="Times New Roman" pitchFamily="18" charset="0"/>
              </a:rPr>
              <a:t>Convenience sample</a:t>
            </a:r>
            <a:endParaRPr lang="en-US" sz="3200" dirty="0">
              <a:solidFill>
                <a:srgbClr val="0070C0"/>
              </a:solidFill>
            </a:endParaRPr>
          </a:p>
        </p:txBody>
      </p:sp>
      <p:sp>
        <p:nvSpPr>
          <p:cNvPr id="12" name="TextBox 11"/>
          <p:cNvSpPr txBox="1"/>
          <p:nvPr/>
        </p:nvSpPr>
        <p:spPr>
          <a:xfrm>
            <a:off x="5105400" y="3429000"/>
            <a:ext cx="4191000" cy="584775"/>
          </a:xfrm>
          <a:prstGeom prst="rect">
            <a:avLst/>
          </a:prstGeom>
          <a:noFill/>
        </p:spPr>
        <p:txBody>
          <a:bodyPr wrap="square" rtlCol="0">
            <a:spAutoFit/>
          </a:bodyPr>
          <a:lstStyle/>
          <a:p>
            <a:r>
              <a:rPr lang="en-US" sz="3200" dirty="0" smtClean="0">
                <a:solidFill>
                  <a:srgbClr val="0070C0"/>
                </a:solidFill>
                <a:latin typeface="Times New Roman" pitchFamily="18" charset="0"/>
                <a:cs typeface="Times New Roman" pitchFamily="18" charset="0"/>
              </a:rPr>
              <a:t>cluster sample</a:t>
            </a:r>
            <a:endParaRPr lang="en-US" sz="3200" dirty="0">
              <a:solidFill>
                <a:srgbClr val="0070C0"/>
              </a:solidFill>
            </a:endParaRPr>
          </a:p>
        </p:txBody>
      </p:sp>
      <p:sp>
        <p:nvSpPr>
          <p:cNvPr id="13" name="TextBox 12"/>
          <p:cNvSpPr txBox="1"/>
          <p:nvPr/>
        </p:nvSpPr>
        <p:spPr>
          <a:xfrm>
            <a:off x="2362200" y="4038600"/>
            <a:ext cx="4191000" cy="584775"/>
          </a:xfrm>
          <a:prstGeom prst="rect">
            <a:avLst/>
          </a:prstGeom>
          <a:noFill/>
        </p:spPr>
        <p:txBody>
          <a:bodyPr wrap="square" rtlCol="0">
            <a:spAutoFit/>
          </a:bodyPr>
          <a:lstStyle/>
          <a:p>
            <a:r>
              <a:rPr lang="en-US" sz="3200" dirty="0" smtClean="0">
                <a:solidFill>
                  <a:srgbClr val="0070C0"/>
                </a:solidFill>
                <a:latin typeface="Times New Roman" pitchFamily="18" charset="0"/>
                <a:cs typeface="Times New Roman" pitchFamily="18" charset="0"/>
              </a:rPr>
              <a:t>Systematic sample</a:t>
            </a:r>
            <a:endParaRPr lang="en-US" sz="3200" dirty="0">
              <a:solidFill>
                <a:srgbClr val="0070C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3" presetClass="emph" presetSubtype="0" fill="hold" grpId="1" nodeType="clickEffect">
                                  <p:stCondLst>
                                    <p:cond delay="0"/>
                                  </p:stCondLst>
                                  <p:childTnLst>
                                    <p:animClr clrSpc="hsl">
                                      <p:cBhvr override="childStyle">
                                        <p:cTn id="22" dur="500" fill="hold"/>
                                        <p:tgtEl>
                                          <p:spTgt spid="11"/>
                                        </p:tgtEl>
                                        <p:attrNameLst>
                                          <p:attrName>style.color</p:attrName>
                                        </p:attrNameLst>
                                      </p:cBhvr>
                                      <p:by>
                                        <p:hsl h="10842353" s="0" l="0"/>
                                      </p:by>
                                    </p:animClr>
                                    <p:animClr clrSpc="hsl">
                                      <p:cBhvr>
                                        <p:cTn id="23" dur="500" fill="hold"/>
                                        <p:tgtEl>
                                          <p:spTgt spid="11"/>
                                        </p:tgtEl>
                                        <p:attrNameLst>
                                          <p:attrName>fillcolor</p:attrName>
                                        </p:attrNameLst>
                                      </p:cBhvr>
                                      <p:by>
                                        <p:hsl h="10842353" s="0" l="0"/>
                                      </p:by>
                                    </p:animClr>
                                    <p:animClr clrSpc="hsl">
                                      <p:cBhvr>
                                        <p:cTn id="24" dur="500" fill="hold"/>
                                        <p:tgtEl>
                                          <p:spTgt spid="11"/>
                                        </p:tgtEl>
                                        <p:attrNameLst>
                                          <p:attrName>stroke.color</p:attrName>
                                        </p:attrNameLst>
                                      </p:cBhvr>
                                      <p:by>
                                        <p:hsl h="10842353" s="0" l="0"/>
                                      </p:by>
                                    </p:animClr>
                                    <p:set>
                                      <p:cBhvr>
                                        <p:cTn id="25" dur="500" fill="hold"/>
                                        <p:tgtEl>
                                          <p:spTgt spid="1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 grpId="0"/>
      <p:bldP spid="11" grpId="0"/>
      <p:bldP spid="11" grpId="1"/>
      <p:bldP spid="12" grpId="0"/>
      <p:bldP spid="13"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C7E6A4"/>
        </a:solidFill>
        <a:effectLst/>
      </p:bgPr>
    </p:bg>
    <p:spTree>
      <p:nvGrpSpPr>
        <p:cNvPr id="1" name=""/>
        <p:cNvGrpSpPr/>
        <p:nvPr/>
      </p:nvGrpSpPr>
      <p:grpSpPr>
        <a:xfrm>
          <a:off x="0" y="0"/>
          <a:ext cx="0" cy="0"/>
          <a:chOff x="0" y="0"/>
          <a:chExt cx="0" cy="0"/>
        </a:xfrm>
      </p:grpSpPr>
      <p:sp>
        <p:nvSpPr>
          <p:cNvPr id="6" name="TextBox 5"/>
          <p:cNvSpPr txBox="1"/>
          <p:nvPr/>
        </p:nvSpPr>
        <p:spPr>
          <a:xfrm>
            <a:off x="381000" y="685800"/>
            <a:ext cx="8458200" cy="1754326"/>
          </a:xfrm>
          <a:prstGeom prst="rect">
            <a:avLst/>
          </a:prstGeom>
          <a:noFill/>
        </p:spPr>
        <p:txBody>
          <a:bodyPr wrap="square" rtlCol="0">
            <a:spAutoFit/>
          </a:bodyPr>
          <a:lstStyle/>
          <a:p>
            <a:r>
              <a:rPr lang="en-US" sz="3600" dirty="0" smtClean="0">
                <a:latin typeface="Times New Roman" pitchFamily="18" charset="0"/>
                <a:cs typeface="Times New Roman" pitchFamily="18" charset="0"/>
              </a:rPr>
              <a:t>A researcher for an airline interviews all of the passengers on five randomly selected flights.</a:t>
            </a:r>
          </a:p>
        </p:txBody>
      </p:sp>
      <p:sp>
        <p:nvSpPr>
          <p:cNvPr id="9" name="TextBox 8"/>
          <p:cNvSpPr txBox="1"/>
          <p:nvPr/>
        </p:nvSpPr>
        <p:spPr>
          <a:xfrm>
            <a:off x="304800" y="2590800"/>
            <a:ext cx="4191000" cy="584775"/>
          </a:xfrm>
          <a:prstGeom prst="rect">
            <a:avLst/>
          </a:prstGeom>
          <a:noFill/>
        </p:spPr>
        <p:txBody>
          <a:bodyPr wrap="square" rtlCol="0">
            <a:spAutoFit/>
          </a:bodyPr>
          <a:lstStyle/>
          <a:p>
            <a:r>
              <a:rPr lang="en-US" sz="3200" dirty="0" smtClean="0">
                <a:solidFill>
                  <a:srgbClr val="0070C0"/>
                </a:solidFill>
                <a:latin typeface="Times New Roman" pitchFamily="18" charset="0"/>
                <a:cs typeface="Times New Roman" pitchFamily="18" charset="0"/>
              </a:rPr>
              <a:t>Simple random sample</a:t>
            </a:r>
            <a:endParaRPr lang="en-US" sz="3200" dirty="0">
              <a:solidFill>
                <a:srgbClr val="0070C0"/>
              </a:solidFill>
            </a:endParaRPr>
          </a:p>
        </p:txBody>
      </p:sp>
      <p:sp>
        <p:nvSpPr>
          <p:cNvPr id="10" name="TextBox 9"/>
          <p:cNvSpPr txBox="1"/>
          <p:nvPr/>
        </p:nvSpPr>
        <p:spPr>
          <a:xfrm>
            <a:off x="4495800" y="2590800"/>
            <a:ext cx="4191000" cy="584775"/>
          </a:xfrm>
          <a:prstGeom prst="rect">
            <a:avLst/>
          </a:prstGeom>
          <a:noFill/>
        </p:spPr>
        <p:txBody>
          <a:bodyPr wrap="square" rtlCol="0">
            <a:spAutoFit/>
          </a:bodyPr>
          <a:lstStyle/>
          <a:p>
            <a:r>
              <a:rPr lang="en-US" sz="3200" dirty="0" smtClean="0">
                <a:solidFill>
                  <a:srgbClr val="0070C0"/>
                </a:solidFill>
                <a:latin typeface="Times New Roman" pitchFamily="18" charset="0"/>
                <a:cs typeface="Times New Roman" pitchFamily="18" charset="0"/>
              </a:rPr>
              <a:t>Stratified sample</a:t>
            </a:r>
            <a:endParaRPr lang="en-US" sz="3200" dirty="0">
              <a:solidFill>
                <a:srgbClr val="0070C0"/>
              </a:solidFill>
            </a:endParaRPr>
          </a:p>
        </p:txBody>
      </p:sp>
      <p:sp>
        <p:nvSpPr>
          <p:cNvPr id="11" name="TextBox 10"/>
          <p:cNvSpPr txBox="1"/>
          <p:nvPr/>
        </p:nvSpPr>
        <p:spPr>
          <a:xfrm>
            <a:off x="304800" y="3200400"/>
            <a:ext cx="4191000" cy="584775"/>
          </a:xfrm>
          <a:prstGeom prst="rect">
            <a:avLst/>
          </a:prstGeom>
          <a:noFill/>
        </p:spPr>
        <p:txBody>
          <a:bodyPr wrap="square" rtlCol="0">
            <a:spAutoFit/>
          </a:bodyPr>
          <a:lstStyle/>
          <a:p>
            <a:r>
              <a:rPr lang="en-US" sz="3200" dirty="0" smtClean="0">
                <a:solidFill>
                  <a:srgbClr val="0070C0"/>
                </a:solidFill>
                <a:latin typeface="Times New Roman" pitchFamily="18" charset="0"/>
                <a:cs typeface="Times New Roman" pitchFamily="18" charset="0"/>
              </a:rPr>
              <a:t>Convenience sample</a:t>
            </a:r>
            <a:endParaRPr lang="en-US" sz="3200" dirty="0">
              <a:solidFill>
                <a:srgbClr val="0070C0"/>
              </a:solidFill>
            </a:endParaRPr>
          </a:p>
        </p:txBody>
      </p:sp>
      <p:sp>
        <p:nvSpPr>
          <p:cNvPr id="12" name="TextBox 11"/>
          <p:cNvSpPr txBox="1"/>
          <p:nvPr/>
        </p:nvSpPr>
        <p:spPr>
          <a:xfrm>
            <a:off x="4572000" y="3276600"/>
            <a:ext cx="4191000" cy="584775"/>
          </a:xfrm>
          <a:prstGeom prst="rect">
            <a:avLst/>
          </a:prstGeom>
          <a:noFill/>
        </p:spPr>
        <p:txBody>
          <a:bodyPr wrap="square" rtlCol="0">
            <a:spAutoFit/>
          </a:bodyPr>
          <a:lstStyle/>
          <a:p>
            <a:r>
              <a:rPr lang="en-US" sz="3200" dirty="0" smtClean="0">
                <a:solidFill>
                  <a:srgbClr val="0070C0"/>
                </a:solidFill>
                <a:latin typeface="Times New Roman" pitchFamily="18" charset="0"/>
                <a:cs typeface="Times New Roman" pitchFamily="18" charset="0"/>
              </a:rPr>
              <a:t>cluster sample</a:t>
            </a:r>
            <a:endParaRPr lang="en-US" sz="3200" dirty="0">
              <a:solidFill>
                <a:srgbClr val="0070C0"/>
              </a:solidFill>
            </a:endParaRPr>
          </a:p>
        </p:txBody>
      </p:sp>
      <p:sp>
        <p:nvSpPr>
          <p:cNvPr id="13" name="TextBox 12"/>
          <p:cNvSpPr txBox="1"/>
          <p:nvPr/>
        </p:nvSpPr>
        <p:spPr>
          <a:xfrm>
            <a:off x="1828800" y="3886200"/>
            <a:ext cx="4191000" cy="584775"/>
          </a:xfrm>
          <a:prstGeom prst="rect">
            <a:avLst/>
          </a:prstGeom>
          <a:noFill/>
        </p:spPr>
        <p:txBody>
          <a:bodyPr wrap="square" rtlCol="0">
            <a:spAutoFit/>
          </a:bodyPr>
          <a:lstStyle/>
          <a:p>
            <a:r>
              <a:rPr lang="en-US" sz="3200" dirty="0" smtClean="0">
                <a:solidFill>
                  <a:srgbClr val="0070C0"/>
                </a:solidFill>
                <a:latin typeface="Times New Roman" pitchFamily="18" charset="0"/>
                <a:cs typeface="Times New Roman" pitchFamily="18" charset="0"/>
              </a:rPr>
              <a:t>Systematic sample</a:t>
            </a:r>
            <a:endParaRPr lang="en-US" sz="3200" dirty="0">
              <a:solidFill>
                <a:srgbClr val="0070C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3" presetClass="emph" presetSubtype="0" fill="hold" grpId="1" nodeType="clickEffect">
                                  <p:stCondLst>
                                    <p:cond delay="0"/>
                                  </p:stCondLst>
                                  <p:childTnLst>
                                    <p:animClr clrSpc="hsl">
                                      <p:cBhvr override="childStyle">
                                        <p:cTn id="22" dur="500" fill="hold"/>
                                        <p:tgtEl>
                                          <p:spTgt spid="12"/>
                                        </p:tgtEl>
                                        <p:attrNameLst>
                                          <p:attrName>style.color</p:attrName>
                                        </p:attrNameLst>
                                      </p:cBhvr>
                                      <p:by>
                                        <p:hsl h="10842353" s="0" l="0"/>
                                      </p:by>
                                    </p:animClr>
                                    <p:animClr clrSpc="hsl">
                                      <p:cBhvr>
                                        <p:cTn id="23" dur="500" fill="hold"/>
                                        <p:tgtEl>
                                          <p:spTgt spid="12"/>
                                        </p:tgtEl>
                                        <p:attrNameLst>
                                          <p:attrName>fillcolor</p:attrName>
                                        </p:attrNameLst>
                                      </p:cBhvr>
                                      <p:by>
                                        <p:hsl h="10842353" s="0" l="0"/>
                                      </p:by>
                                    </p:animClr>
                                    <p:animClr clrSpc="hsl">
                                      <p:cBhvr>
                                        <p:cTn id="24" dur="500" fill="hold"/>
                                        <p:tgtEl>
                                          <p:spTgt spid="12"/>
                                        </p:tgtEl>
                                        <p:attrNameLst>
                                          <p:attrName>stroke.color</p:attrName>
                                        </p:attrNameLst>
                                      </p:cBhvr>
                                      <p:by>
                                        <p:hsl h="10842353" s="0" l="0"/>
                                      </p:by>
                                    </p:animClr>
                                    <p:set>
                                      <p:cBhvr>
                                        <p:cTn id="25" dur="500" fill="hold"/>
                                        <p:tgtEl>
                                          <p:spTgt spid="1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10" grpId="0"/>
      <p:bldP spid="11" grpId="0"/>
      <p:bldP spid="12" grpId="0"/>
      <p:bldP spid="12" grpId="1"/>
      <p:bldP spid="13"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C7E6A4"/>
        </a:solidFill>
        <a:effectLst/>
      </p:bgPr>
    </p:bg>
    <p:spTree>
      <p:nvGrpSpPr>
        <p:cNvPr id="1" name=""/>
        <p:cNvGrpSpPr/>
        <p:nvPr/>
      </p:nvGrpSpPr>
      <p:grpSpPr>
        <a:xfrm>
          <a:off x="0" y="0"/>
          <a:ext cx="0" cy="0"/>
          <a:chOff x="0" y="0"/>
          <a:chExt cx="0" cy="0"/>
        </a:xfrm>
      </p:grpSpPr>
      <p:sp>
        <p:nvSpPr>
          <p:cNvPr id="6" name="TextBox 5"/>
          <p:cNvSpPr txBox="1"/>
          <p:nvPr/>
        </p:nvSpPr>
        <p:spPr>
          <a:xfrm>
            <a:off x="304800" y="838200"/>
            <a:ext cx="8686800" cy="1200329"/>
          </a:xfrm>
          <a:prstGeom prst="rect">
            <a:avLst/>
          </a:prstGeom>
          <a:noFill/>
        </p:spPr>
        <p:txBody>
          <a:bodyPr wrap="square" rtlCol="0">
            <a:spAutoFit/>
          </a:bodyPr>
          <a:lstStyle/>
          <a:p>
            <a:r>
              <a:rPr lang="en-US" sz="3600" dirty="0" smtClean="0">
                <a:latin typeface="Times New Roman" pitchFamily="18" charset="0"/>
                <a:cs typeface="Times New Roman" pitchFamily="18" charset="0"/>
              </a:rPr>
              <a:t>A researcher randomly selects and interviews fifty male and fifty female teachers.</a:t>
            </a:r>
          </a:p>
        </p:txBody>
      </p:sp>
      <p:sp>
        <p:nvSpPr>
          <p:cNvPr id="9" name="TextBox 8"/>
          <p:cNvSpPr txBox="1"/>
          <p:nvPr/>
        </p:nvSpPr>
        <p:spPr>
          <a:xfrm>
            <a:off x="457200" y="2286000"/>
            <a:ext cx="4191000" cy="584775"/>
          </a:xfrm>
          <a:prstGeom prst="rect">
            <a:avLst/>
          </a:prstGeom>
          <a:noFill/>
        </p:spPr>
        <p:txBody>
          <a:bodyPr wrap="square" rtlCol="0">
            <a:spAutoFit/>
          </a:bodyPr>
          <a:lstStyle/>
          <a:p>
            <a:r>
              <a:rPr lang="en-US" sz="3200" dirty="0" smtClean="0">
                <a:solidFill>
                  <a:srgbClr val="0070C0"/>
                </a:solidFill>
                <a:latin typeface="Times New Roman" pitchFamily="18" charset="0"/>
                <a:cs typeface="Times New Roman" pitchFamily="18" charset="0"/>
              </a:rPr>
              <a:t>Simple random sample</a:t>
            </a:r>
            <a:endParaRPr lang="en-US" sz="3200" dirty="0">
              <a:solidFill>
                <a:srgbClr val="0070C0"/>
              </a:solidFill>
            </a:endParaRPr>
          </a:p>
        </p:txBody>
      </p:sp>
      <p:sp>
        <p:nvSpPr>
          <p:cNvPr id="10" name="TextBox 9"/>
          <p:cNvSpPr txBox="1"/>
          <p:nvPr/>
        </p:nvSpPr>
        <p:spPr>
          <a:xfrm>
            <a:off x="4648200" y="2286000"/>
            <a:ext cx="4191000" cy="584775"/>
          </a:xfrm>
          <a:prstGeom prst="rect">
            <a:avLst/>
          </a:prstGeom>
          <a:noFill/>
        </p:spPr>
        <p:txBody>
          <a:bodyPr wrap="square" rtlCol="0">
            <a:spAutoFit/>
          </a:bodyPr>
          <a:lstStyle/>
          <a:p>
            <a:r>
              <a:rPr lang="en-US" sz="3200" dirty="0" smtClean="0">
                <a:solidFill>
                  <a:srgbClr val="0070C0"/>
                </a:solidFill>
                <a:latin typeface="Times New Roman" pitchFamily="18" charset="0"/>
                <a:cs typeface="Times New Roman" pitchFamily="18" charset="0"/>
              </a:rPr>
              <a:t>Stratified sample</a:t>
            </a:r>
            <a:endParaRPr lang="en-US" sz="3200" dirty="0">
              <a:solidFill>
                <a:srgbClr val="0070C0"/>
              </a:solidFill>
            </a:endParaRPr>
          </a:p>
        </p:txBody>
      </p:sp>
      <p:sp>
        <p:nvSpPr>
          <p:cNvPr id="11" name="TextBox 10"/>
          <p:cNvSpPr txBox="1"/>
          <p:nvPr/>
        </p:nvSpPr>
        <p:spPr>
          <a:xfrm>
            <a:off x="457200" y="2895600"/>
            <a:ext cx="4191000" cy="584775"/>
          </a:xfrm>
          <a:prstGeom prst="rect">
            <a:avLst/>
          </a:prstGeom>
          <a:noFill/>
        </p:spPr>
        <p:txBody>
          <a:bodyPr wrap="square" rtlCol="0">
            <a:spAutoFit/>
          </a:bodyPr>
          <a:lstStyle/>
          <a:p>
            <a:r>
              <a:rPr lang="en-US" sz="3200" dirty="0" smtClean="0">
                <a:solidFill>
                  <a:srgbClr val="0070C0"/>
                </a:solidFill>
                <a:latin typeface="Times New Roman" pitchFamily="18" charset="0"/>
                <a:cs typeface="Times New Roman" pitchFamily="18" charset="0"/>
              </a:rPr>
              <a:t>Convenience sample</a:t>
            </a:r>
            <a:endParaRPr lang="en-US" sz="3200" dirty="0">
              <a:solidFill>
                <a:srgbClr val="0070C0"/>
              </a:solidFill>
            </a:endParaRPr>
          </a:p>
        </p:txBody>
      </p:sp>
      <p:sp>
        <p:nvSpPr>
          <p:cNvPr id="12" name="TextBox 11"/>
          <p:cNvSpPr txBox="1"/>
          <p:nvPr/>
        </p:nvSpPr>
        <p:spPr>
          <a:xfrm>
            <a:off x="4724400" y="2971800"/>
            <a:ext cx="4191000" cy="584775"/>
          </a:xfrm>
          <a:prstGeom prst="rect">
            <a:avLst/>
          </a:prstGeom>
          <a:noFill/>
        </p:spPr>
        <p:txBody>
          <a:bodyPr wrap="square" rtlCol="0">
            <a:spAutoFit/>
          </a:bodyPr>
          <a:lstStyle/>
          <a:p>
            <a:r>
              <a:rPr lang="en-US" sz="3200" dirty="0" smtClean="0">
                <a:solidFill>
                  <a:srgbClr val="0070C0"/>
                </a:solidFill>
                <a:latin typeface="Times New Roman" pitchFamily="18" charset="0"/>
                <a:cs typeface="Times New Roman" pitchFamily="18" charset="0"/>
              </a:rPr>
              <a:t>cluster sample</a:t>
            </a:r>
            <a:endParaRPr lang="en-US" sz="3200" dirty="0">
              <a:solidFill>
                <a:srgbClr val="0070C0"/>
              </a:solidFill>
            </a:endParaRPr>
          </a:p>
        </p:txBody>
      </p:sp>
      <p:sp>
        <p:nvSpPr>
          <p:cNvPr id="13" name="TextBox 12"/>
          <p:cNvSpPr txBox="1"/>
          <p:nvPr/>
        </p:nvSpPr>
        <p:spPr>
          <a:xfrm>
            <a:off x="1981200" y="3581400"/>
            <a:ext cx="4191000" cy="584775"/>
          </a:xfrm>
          <a:prstGeom prst="rect">
            <a:avLst/>
          </a:prstGeom>
          <a:noFill/>
        </p:spPr>
        <p:txBody>
          <a:bodyPr wrap="square" rtlCol="0">
            <a:spAutoFit/>
          </a:bodyPr>
          <a:lstStyle/>
          <a:p>
            <a:r>
              <a:rPr lang="en-US" sz="3200" dirty="0" smtClean="0">
                <a:solidFill>
                  <a:srgbClr val="0070C0"/>
                </a:solidFill>
                <a:latin typeface="Times New Roman" pitchFamily="18" charset="0"/>
                <a:cs typeface="Times New Roman" pitchFamily="18" charset="0"/>
              </a:rPr>
              <a:t>Systematic sample</a:t>
            </a:r>
            <a:endParaRPr lang="en-US" sz="3200" dirty="0">
              <a:solidFill>
                <a:srgbClr val="0070C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3" presetClass="emph" presetSubtype="0" fill="hold" grpId="1" nodeType="clickEffect">
                                  <p:stCondLst>
                                    <p:cond delay="0"/>
                                  </p:stCondLst>
                                  <p:childTnLst>
                                    <p:animClr clrSpc="hsl">
                                      <p:cBhvr override="childStyle">
                                        <p:cTn id="22" dur="500" fill="hold"/>
                                        <p:tgtEl>
                                          <p:spTgt spid="10"/>
                                        </p:tgtEl>
                                        <p:attrNameLst>
                                          <p:attrName>style.color</p:attrName>
                                        </p:attrNameLst>
                                      </p:cBhvr>
                                      <p:by>
                                        <p:hsl h="10842353" s="0" l="0"/>
                                      </p:by>
                                    </p:animClr>
                                    <p:animClr clrSpc="hsl">
                                      <p:cBhvr>
                                        <p:cTn id="23" dur="500" fill="hold"/>
                                        <p:tgtEl>
                                          <p:spTgt spid="10"/>
                                        </p:tgtEl>
                                        <p:attrNameLst>
                                          <p:attrName>fillcolor</p:attrName>
                                        </p:attrNameLst>
                                      </p:cBhvr>
                                      <p:by>
                                        <p:hsl h="10842353" s="0" l="0"/>
                                      </p:by>
                                    </p:animClr>
                                    <p:animClr clrSpc="hsl">
                                      <p:cBhvr>
                                        <p:cTn id="24" dur="500" fill="hold"/>
                                        <p:tgtEl>
                                          <p:spTgt spid="10"/>
                                        </p:tgtEl>
                                        <p:attrNameLst>
                                          <p:attrName>stroke.color</p:attrName>
                                        </p:attrNameLst>
                                      </p:cBhvr>
                                      <p:by>
                                        <p:hsl h="10842353" s="0" l="0"/>
                                      </p:by>
                                    </p:animClr>
                                    <p:set>
                                      <p:cBhvr>
                                        <p:cTn id="25" dur="500" fill="hold"/>
                                        <p:tgtEl>
                                          <p:spTgt spid="1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10" grpId="0"/>
      <p:bldP spid="10" grpId="1"/>
      <p:bldP spid="11" grpId="0"/>
      <p:bldP spid="12" grpId="0"/>
      <p:bldP spid="13"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C7E6A4"/>
        </a:solidFill>
        <a:effectLst/>
      </p:bgPr>
    </p:bg>
    <p:spTree>
      <p:nvGrpSpPr>
        <p:cNvPr id="1" name=""/>
        <p:cNvGrpSpPr/>
        <p:nvPr/>
      </p:nvGrpSpPr>
      <p:grpSpPr>
        <a:xfrm>
          <a:off x="0" y="0"/>
          <a:ext cx="0" cy="0"/>
          <a:chOff x="0" y="0"/>
          <a:chExt cx="0" cy="0"/>
        </a:xfrm>
      </p:grpSpPr>
      <p:sp>
        <p:nvSpPr>
          <p:cNvPr id="7" name="TextBox 6"/>
          <p:cNvSpPr txBox="1"/>
          <p:nvPr/>
        </p:nvSpPr>
        <p:spPr>
          <a:xfrm>
            <a:off x="381000" y="381000"/>
            <a:ext cx="8458200" cy="1200329"/>
          </a:xfrm>
          <a:prstGeom prst="rect">
            <a:avLst/>
          </a:prstGeom>
          <a:noFill/>
        </p:spPr>
        <p:txBody>
          <a:bodyPr wrap="square" rtlCol="0">
            <a:spAutoFit/>
          </a:bodyPr>
          <a:lstStyle/>
          <a:p>
            <a:r>
              <a:rPr lang="en-US" sz="3600" dirty="0" smtClean="0">
                <a:latin typeface="Times New Roman" pitchFamily="18" charset="0"/>
                <a:cs typeface="Times New Roman" pitchFamily="18" charset="0"/>
              </a:rPr>
              <a:t>Every fifth person boarding a plane is searched thoroughly.</a:t>
            </a:r>
          </a:p>
        </p:txBody>
      </p:sp>
      <p:sp>
        <p:nvSpPr>
          <p:cNvPr id="9" name="TextBox 8"/>
          <p:cNvSpPr txBox="1"/>
          <p:nvPr/>
        </p:nvSpPr>
        <p:spPr>
          <a:xfrm>
            <a:off x="381000" y="2057400"/>
            <a:ext cx="4191000" cy="584775"/>
          </a:xfrm>
          <a:prstGeom prst="rect">
            <a:avLst/>
          </a:prstGeom>
          <a:noFill/>
        </p:spPr>
        <p:txBody>
          <a:bodyPr wrap="square" rtlCol="0">
            <a:spAutoFit/>
          </a:bodyPr>
          <a:lstStyle/>
          <a:p>
            <a:r>
              <a:rPr lang="en-US" sz="3200" dirty="0" smtClean="0">
                <a:solidFill>
                  <a:srgbClr val="0070C0"/>
                </a:solidFill>
                <a:latin typeface="Times New Roman" pitchFamily="18" charset="0"/>
                <a:cs typeface="Times New Roman" pitchFamily="18" charset="0"/>
              </a:rPr>
              <a:t>Simple random sample</a:t>
            </a:r>
            <a:endParaRPr lang="en-US" sz="3200" dirty="0">
              <a:solidFill>
                <a:srgbClr val="0070C0"/>
              </a:solidFill>
            </a:endParaRPr>
          </a:p>
        </p:txBody>
      </p:sp>
      <p:sp>
        <p:nvSpPr>
          <p:cNvPr id="10" name="TextBox 9"/>
          <p:cNvSpPr txBox="1"/>
          <p:nvPr/>
        </p:nvSpPr>
        <p:spPr>
          <a:xfrm>
            <a:off x="4572000" y="2057400"/>
            <a:ext cx="4191000" cy="584775"/>
          </a:xfrm>
          <a:prstGeom prst="rect">
            <a:avLst/>
          </a:prstGeom>
          <a:noFill/>
        </p:spPr>
        <p:txBody>
          <a:bodyPr wrap="square" rtlCol="0">
            <a:spAutoFit/>
          </a:bodyPr>
          <a:lstStyle/>
          <a:p>
            <a:r>
              <a:rPr lang="en-US" sz="3200" dirty="0" smtClean="0">
                <a:solidFill>
                  <a:srgbClr val="0070C0"/>
                </a:solidFill>
                <a:latin typeface="Times New Roman" pitchFamily="18" charset="0"/>
                <a:cs typeface="Times New Roman" pitchFamily="18" charset="0"/>
              </a:rPr>
              <a:t>Stratified sample</a:t>
            </a:r>
            <a:endParaRPr lang="en-US" sz="3200" dirty="0">
              <a:solidFill>
                <a:srgbClr val="0070C0"/>
              </a:solidFill>
            </a:endParaRPr>
          </a:p>
        </p:txBody>
      </p:sp>
      <p:sp>
        <p:nvSpPr>
          <p:cNvPr id="11" name="TextBox 10"/>
          <p:cNvSpPr txBox="1"/>
          <p:nvPr/>
        </p:nvSpPr>
        <p:spPr>
          <a:xfrm>
            <a:off x="381000" y="2667000"/>
            <a:ext cx="4191000" cy="584775"/>
          </a:xfrm>
          <a:prstGeom prst="rect">
            <a:avLst/>
          </a:prstGeom>
          <a:noFill/>
        </p:spPr>
        <p:txBody>
          <a:bodyPr wrap="square" rtlCol="0">
            <a:spAutoFit/>
          </a:bodyPr>
          <a:lstStyle/>
          <a:p>
            <a:r>
              <a:rPr lang="en-US" sz="3200" dirty="0" smtClean="0">
                <a:solidFill>
                  <a:srgbClr val="0070C0"/>
                </a:solidFill>
                <a:latin typeface="Times New Roman" pitchFamily="18" charset="0"/>
                <a:cs typeface="Times New Roman" pitchFamily="18" charset="0"/>
              </a:rPr>
              <a:t>Convenience sample</a:t>
            </a:r>
            <a:endParaRPr lang="en-US" sz="3200" dirty="0">
              <a:solidFill>
                <a:srgbClr val="0070C0"/>
              </a:solidFill>
            </a:endParaRPr>
          </a:p>
        </p:txBody>
      </p:sp>
      <p:sp>
        <p:nvSpPr>
          <p:cNvPr id="12" name="TextBox 11"/>
          <p:cNvSpPr txBox="1"/>
          <p:nvPr/>
        </p:nvSpPr>
        <p:spPr>
          <a:xfrm>
            <a:off x="4648200" y="2743200"/>
            <a:ext cx="4191000" cy="584775"/>
          </a:xfrm>
          <a:prstGeom prst="rect">
            <a:avLst/>
          </a:prstGeom>
          <a:noFill/>
        </p:spPr>
        <p:txBody>
          <a:bodyPr wrap="square" rtlCol="0">
            <a:spAutoFit/>
          </a:bodyPr>
          <a:lstStyle/>
          <a:p>
            <a:r>
              <a:rPr lang="en-US" sz="3200" dirty="0" smtClean="0">
                <a:solidFill>
                  <a:srgbClr val="0070C0"/>
                </a:solidFill>
                <a:latin typeface="Times New Roman" pitchFamily="18" charset="0"/>
                <a:cs typeface="Times New Roman" pitchFamily="18" charset="0"/>
              </a:rPr>
              <a:t>cluster sample</a:t>
            </a:r>
            <a:endParaRPr lang="en-US" sz="3200" dirty="0">
              <a:solidFill>
                <a:srgbClr val="0070C0"/>
              </a:solidFill>
            </a:endParaRPr>
          </a:p>
        </p:txBody>
      </p:sp>
      <p:sp>
        <p:nvSpPr>
          <p:cNvPr id="13" name="TextBox 12"/>
          <p:cNvSpPr txBox="1"/>
          <p:nvPr/>
        </p:nvSpPr>
        <p:spPr>
          <a:xfrm>
            <a:off x="1905000" y="3352800"/>
            <a:ext cx="4191000" cy="584775"/>
          </a:xfrm>
          <a:prstGeom prst="rect">
            <a:avLst/>
          </a:prstGeom>
          <a:noFill/>
        </p:spPr>
        <p:txBody>
          <a:bodyPr wrap="square" rtlCol="0">
            <a:spAutoFit/>
          </a:bodyPr>
          <a:lstStyle/>
          <a:p>
            <a:r>
              <a:rPr lang="en-US" sz="3200" dirty="0" smtClean="0">
                <a:solidFill>
                  <a:srgbClr val="0070C0"/>
                </a:solidFill>
                <a:latin typeface="Times New Roman" pitchFamily="18" charset="0"/>
                <a:cs typeface="Times New Roman" pitchFamily="18" charset="0"/>
              </a:rPr>
              <a:t>Systematic sample</a:t>
            </a:r>
            <a:endParaRPr lang="en-US" sz="3200" dirty="0">
              <a:solidFill>
                <a:srgbClr val="0070C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3" presetClass="emph" presetSubtype="0" fill="hold" grpId="1" nodeType="clickEffect">
                                  <p:stCondLst>
                                    <p:cond delay="0"/>
                                  </p:stCondLst>
                                  <p:childTnLst>
                                    <p:animClr clrSpc="hsl">
                                      <p:cBhvr override="childStyle">
                                        <p:cTn id="22" dur="500" fill="hold"/>
                                        <p:tgtEl>
                                          <p:spTgt spid="13"/>
                                        </p:tgtEl>
                                        <p:attrNameLst>
                                          <p:attrName>style.color</p:attrName>
                                        </p:attrNameLst>
                                      </p:cBhvr>
                                      <p:by>
                                        <p:hsl h="10842353" s="0" l="0"/>
                                      </p:by>
                                    </p:animClr>
                                    <p:animClr clrSpc="hsl">
                                      <p:cBhvr>
                                        <p:cTn id="23" dur="500" fill="hold"/>
                                        <p:tgtEl>
                                          <p:spTgt spid="13"/>
                                        </p:tgtEl>
                                        <p:attrNameLst>
                                          <p:attrName>fillcolor</p:attrName>
                                        </p:attrNameLst>
                                      </p:cBhvr>
                                      <p:by>
                                        <p:hsl h="10842353" s="0" l="0"/>
                                      </p:by>
                                    </p:animClr>
                                    <p:animClr clrSpc="hsl">
                                      <p:cBhvr>
                                        <p:cTn id="24" dur="500" fill="hold"/>
                                        <p:tgtEl>
                                          <p:spTgt spid="13"/>
                                        </p:tgtEl>
                                        <p:attrNameLst>
                                          <p:attrName>stroke.color</p:attrName>
                                        </p:attrNameLst>
                                      </p:cBhvr>
                                      <p:by>
                                        <p:hsl h="10842353" s="0" l="0"/>
                                      </p:by>
                                    </p:animClr>
                                    <p:set>
                                      <p:cBhvr>
                                        <p:cTn id="25" dur="500" fill="hold"/>
                                        <p:tgtEl>
                                          <p:spTgt spid="1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 grpId="0"/>
      <p:bldP spid="11" grpId="0"/>
      <p:bldP spid="12" grpId="0"/>
      <p:bldP spid="13" grpId="0"/>
      <p:bldP spid="13"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0"/>
            <a:ext cx="8458200" cy="1828800"/>
          </a:xfrm>
          <a:prstGeom prst="rect">
            <a:avLst/>
          </a:prstGeom>
        </p:spPr>
        <p:txBody>
          <a:bodyPr vert="horz" lIns="91440" tIns="45720" rIns="91440" bIns="45720" rtlCol="0" anchor="ctr">
            <a:norm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The Standard Normal Curve…</a:t>
            </a:r>
            <a:r>
              <a:rPr kumimoji="0" lang="en-US" sz="4400" b="0" i="0" u="none" strike="noStrike" kern="1200" cap="none" spc="0" normalizeH="0" baseline="0" noProof="0" dirty="0" smtClean="0">
                <a:ln>
                  <a:noFill/>
                </a:ln>
                <a:solidFill>
                  <a:schemeClr val="tx1"/>
                </a:solidFill>
                <a:effectLst/>
                <a:uLnTx/>
                <a:uFillTx/>
                <a:latin typeface="Arial Rounded MT Bold" pitchFamily="34" charset="0"/>
                <a:ea typeface="+mj-ea"/>
                <a:cs typeface="+mj-cs"/>
              </a:rPr>
              <a:t/>
            </a:r>
            <a:br>
              <a:rPr kumimoji="0" lang="en-US" sz="4400" b="0" i="0" u="none" strike="noStrike" kern="1200" cap="none" spc="0" normalizeH="0" baseline="0" noProof="0" dirty="0" smtClean="0">
                <a:ln>
                  <a:noFill/>
                </a:ln>
                <a:solidFill>
                  <a:schemeClr val="tx1"/>
                </a:solidFill>
                <a:effectLst/>
                <a:uLnTx/>
                <a:uFillTx/>
                <a:latin typeface="Arial Rounded MT Bold" pitchFamily="34" charset="0"/>
                <a:ea typeface="+mj-ea"/>
                <a:cs typeface="+mj-cs"/>
              </a:rPr>
            </a:br>
            <a:endParaRPr kumimoji="0" lang="en-US" sz="4400" b="0" i="0" u="none" strike="noStrike" kern="1200" cap="none" spc="0" normalizeH="0" baseline="0" noProof="0" dirty="0">
              <a:ln>
                <a:noFill/>
              </a:ln>
              <a:solidFill>
                <a:schemeClr val="tx1"/>
              </a:solidFill>
              <a:effectLst/>
              <a:uLnTx/>
              <a:uFillTx/>
              <a:latin typeface="Arial Rounded MT Bold" pitchFamily="34" charset="0"/>
              <a:ea typeface="+mj-ea"/>
              <a:cs typeface="+mj-cs"/>
            </a:endParaRPr>
          </a:p>
        </p:txBody>
      </p:sp>
      <p:sp>
        <p:nvSpPr>
          <p:cNvPr id="6" name="Title 1"/>
          <p:cNvSpPr txBox="1">
            <a:spLocks/>
          </p:cNvSpPr>
          <p:nvPr/>
        </p:nvSpPr>
        <p:spPr>
          <a:xfrm>
            <a:off x="457200" y="4800600"/>
            <a:ext cx="8229600" cy="1524000"/>
          </a:xfrm>
          <a:prstGeom prst="rect">
            <a:avLst/>
          </a:prstGeom>
        </p:spPr>
        <p:txBody>
          <a:bodyPr vert="horz" lIns="91440" tIns="45720" rIns="91440" bIns="45720" rtlCol="0" anchor="ctr">
            <a:normAutofit fontScale="25000" lnSpcReduction="20000"/>
          </a:bodyPr>
          <a:lstStyle/>
          <a:p>
            <a:pPr algn="ctr">
              <a:spcBef>
                <a:spcPct val="0"/>
              </a:spcBef>
            </a:pPr>
            <a:r>
              <a:rPr lang="en-US" sz="14400" dirty="0" smtClean="0">
                <a:latin typeface="Times New Roman" pitchFamily="18" charset="0"/>
                <a:ea typeface="+mj-ea"/>
                <a:cs typeface="Times New Roman" pitchFamily="18" charset="0"/>
              </a:rPr>
              <a:t>Z-score: number of standard deviations a value is from the mean on the standard normal curve</a:t>
            </a:r>
            <a:r>
              <a:rPr lang="en-US" sz="14400" dirty="0" smtClean="0">
                <a:latin typeface="Arial Rounded MT Bold" pitchFamily="34" charset="0"/>
                <a:ea typeface="+mj-ea"/>
                <a:cs typeface="+mj-cs"/>
              </a:rPr>
              <a:t>	</a:t>
            </a:r>
          </a:p>
          <a:p>
            <a:pPr marL="742950" indent="-742950">
              <a:spcBef>
                <a:spcPct val="0"/>
              </a:spcBef>
            </a:pPr>
            <a:r>
              <a:rPr kumimoji="0" lang="en-US" sz="4400" b="0" i="0" u="none" strike="noStrike" kern="1200" cap="none" spc="0" normalizeH="0" baseline="0" noProof="0" dirty="0" smtClean="0">
                <a:ln>
                  <a:noFill/>
                </a:ln>
                <a:solidFill>
                  <a:schemeClr val="tx1"/>
                </a:solidFill>
                <a:effectLst/>
                <a:uLnTx/>
                <a:uFillTx/>
                <a:latin typeface="Arial Rounded MT Bold" pitchFamily="34" charset="0"/>
                <a:ea typeface="+mj-ea"/>
                <a:cs typeface="+mj-cs"/>
              </a:rPr>
              <a:t/>
            </a:r>
            <a:br>
              <a:rPr kumimoji="0" lang="en-US" sz="4400" b="0" i="0" u="none" strike="noStrike" kern="1200" cap="none" spc="0" normalizeH="0" baseline="0" noProof="0" dirty="0" smtClean="0">
                <a:ln>
                  <a:noFill/>
                </a:ln>
                <a:solidFill>
                  <a:schemeClr val="tx1"/>
                </a:solidFill>
                <a:effectLst/>
                <a:uLnTx/>
                <a:uFillTx/>
                <a:latin typeface="Arial Rounded MT Bold" pitchFamily="34" charset="0"/>
                <a:ea typeface="+mj-ea"/>
                <a:cs typeface="+mj-cs"/>
              </a:rPr>
            </a:br>
            <a:endParaRPr kumimoji="0" lang="en-US" sz="4400" b="0" i="0" u="none" strike="noStrike" kern="1200" cap="none" spc="0" normalizeH="0" baseline="0" noProof="0" dirty="0">
              <a:ln>
                <a:noFill/>
              </a:ln>
              <a:solidFill>
                <a:schemeClr val="tx1"/>
              </a:solidFill>
              <a:effectLst/>
              <a:uLnTx/>
              <a:uFillTx/>
              <a:latin typeface="Arial Rounded MT Bold" pitchFamily="34" charset="0"/>
              <a:ea typeface="+mj-ea"/>
              <a:cs typeface="+mj-cs"/>
            </a:endParaRPr>
          </a:p>
        </p:txBody>
      </p:sp>
      <p:pic>
        <p:nvPicPr>
          <p:cNvPr id="3074" name="Picture 2" descr="http://www.oswego.edu/~srp/stats/images/z.gif"/>
          <p:cNvPicPr>
            <a:picLocks noChangeAspect="1" noChangeArrowheads="1"/>
          </p:cNvPicPr>
          <p:nvPr/>
        </p:nvPicPr>
        <p:blipFill>
          <a:blip r:embed="rId2" cstate="print"/>
          <a:srcRect/>
          <a:stretch>
            <a:fillRect/>
          </a:stretch>
        </p:blipFill>
        <p:spPr bwMode="auto">
          <a:xfrm>
            <a:off x="762000" y="1143000"/>
            <a:ext cx="7696200" cy="3488436"/>
          </a:xfrm>
          <a:prstGeom prst="rect">
            <a:avLst/>
          </a:prstGeom>
          <a:noFill/>
        </p:spPr>
      </p:pic>
      <p:sp>
        <p:nvSpPr>
          <p:cNvPr id="7" name="TextBox 6"/>
          <p:cNvSpPr txBox="1"/>
          <p:nvPr/>
        </p:nvSpPr>
        <p:spPr>
          <a:xfrm>
            <a:off x="381000" y="1752600"/>
            <a:ext cx="3124200" cy="707886"/>
          </a:xfrm>
          <a:prstGeom prst="rect">
            <a:avLst/>
          </a:prstGeom>
          <a:noFill/>
        </p:spPr>
        <p:txBody>
          <a:bodyPr wrap="square" rtlCol="0">
            <a:spAutoFit/>
          </a:bodyPr>
          <a:lstStyle/>
          <a:p>
            <a:r>
              <a:rPr lang="en-US" sz="4000" dirty="0" smtClean="0"/>
              <a:t>µ = 0; </a:t>
            </a:r>
            <a:r>
              <a:rPr lang="el-GR" sz="4000" dirty="0" smtClean="0"/>
              <a:t>σ</a:t>
            </a:r>
            <a:r>
              <a:rPr lang="en-US" sz="4000" dirty="0" smtClean="0"/>
              <a:t> = 1</a:t>
            </a:r>
            <a:endParaRPr lang="en-US"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C7E6A4"/>
        </a:solidFill>
        <a:effectLst/>
      </p:bgPr>
    </p:bg>
    <p:spTree>
      <p:nvGrpSpPr>
        <p:cNvPr id="1" name=""/>
        <p:cNvGrpSpPr/>
        <p:nvPr/>
      </p:nvGrpSpPr>
      <p:grpSpPr>
        <a:xfrm>
          <a:off x="0" y="0"/>
          <a:ext cx="0" cy="0"/>
          <a:chOff x="0" y="0"/>
          <a:chExt cx="0" cy="0"/>
        </a:xfrm>
      </p:grpSpPr>
      <p:sp>
        <p:nvSpPr>
          <p:cNvPr id="7" name="TextBox 6"/>
          <p:cNvSpPr txBox="1"/>
          <p:nvPr/>
        </p:nvSpPr>
        <p:spPr>
          <a:xfrm>
            <a:off x="381000" y="381000"/>
            <a:ext cx="8458200" cy="646331"/>
          </a:xfrm>
          <a:prstGeom prst="rect">
            <a:avLst/>
          </a:prstGeom>
          <a:noFill/>
        </p:spPr>
        <p:txBody>
          <a:bodyPr wrap="square" rtlCol="0">
            <a:spAutoFit/>
          </a:bodyPr>
          <a:lstStyle/>
          <a:p>
            <a:r>
              <a:rPr lang="en-US" sz="3600" dirty="0" smtClean="0">
                <a:solidFill>
                  <a:srgbClr val="0070C0"/>
                </a:solidFill>
                <a:latin typeface="Times New Roman" pitchFamily="18" charset="0"/>
                <a:cs typeface="Times New Roman" pitchFamily="18" charset="0"/>
              </a:rPr>
              <a:t>Types of Bias in Survey Questions</a:t>
            </a:r>
          </a:p>
        </p:txBody>
      </p:sp>
      <p:sp>
        <p:nvSpPr>
          <p:cNvPr id="4" name="TextBox 3"/>
          <p:cNvSpPr txBox="1"/>
          <p:nvPr/>
        </p:nvSpPr>
        <p:spPr>
          <a:xfrm>
            <a:off x="457200" y="1219200"/>
            <a:ext cx="7924800" cy="1323439"/>
          </a:xfrm>
          <a:prstGeom prst="rect">
            <a:avLst/>
          </a:prstGeom>
          <a:noFill/>
        </p:spPr>
        <p:txBody>
          <a:bodyPr wrap="square" rtlCol="0">
            <a:spAutoFit/>
          </a:bodyPr>
          <a:lstStyle/>
          <a:p>
            <a:r>
              <a:rPr lang="en-US" sz="4000" dirty="0" smtClean="0">
                <a:latin typeface="Times New Roman" pitchFamily="18" charset="0"/>
                <a:cs typeface="Times New Roman" pitchFamily="18" charset="0"/>
              </a:rPr>
              <a:t>Bias – when a sample systematically favors one outcome</a:t>
            </a:r>
            <a:endParaRPr lang="en-US" sz="4000" dirty="0"/>
          </a:p>
        </p:txBody>
      </p:sp>
      <p:sp>
        <p:nvSpPr>
          <p:cNvPr id="6" name="TextBox 5"/>
          <p:cNvSpPr txBox="1"/>
          <p:nvPr/>
        </p:nvSpPr>
        <p:spPr>
          <a:xfrm>
            <a:off x="381000" y="2743200"/>
            <a:ext cx="5181600" cy="646331"/>
          </a:xfrm>
          <a:prstGeom prst="rect">
            <a:avLst/>
          </a:prstGeom>
          <a:noFill/>
        </p:spPr>
        <p:txBody>
          <a:bodyPr wrap="square" rtlCol="0">
            <a:spAutoFit/>
          </a:bodyPr>
          <a:lstStyle/>
          <a:p>
            <a:r>
              <a:rPr lang="en-US" sz="3600" i="1" dirty="0" smtClean="0">
                <a:latin typeface="Times New Roman" pitchFamily="18" charset="0"/>
                <a:cs typeface="Times New Roman" pitchFamily="18" charset="0"/>
              </a:rPr>
              <a:t>Question wording bias:</a:t>
            </a:r>
          </a:p>
        </p:txBody>
      </p:sp>
      <p:sp>
        <p:nvSpPr>
          <p:cNvPr id="8" name="TextBox 7"/>
          <p:cNvSpPr txBox="1"/>
          <p:nvPr/>
        </p:nvSpPr>
        <p:spPr>
          <a:xfrm>
            <a:off x="1066800" y="3462278"/>
            <a:ext cx="7848600" cy="2862322"/>
          </a:xfrm>
          <a:prstGeom prst="rect">
            <a:avLst/>
          </a:prstGeom>
          <a:noFill/>
        </p:spPr>
        <p:txBody>
          <a:bodyPr wrap="square" rtlCol="0">
            <a:spAutoFit/>
          </a:bodyPr>
          <a:lstStyle/>
          <a:p>
            <a:r>
              <a:rPr lang="en-US" sz="3600" dirty="0" smtClean="0">
                <a:latin typeface="Times New Roman" pitchFamily="18" charset="0"/>
                <a:cs typeface="Times New Roman" pitchFamily="18" charset="0"/>
              </a:rPr>
              <a:t>In a survey about Americans’ interest in soccer, the first 25 people admitted to a high school soccer game were asked, “How interested are you in the world’s most popular sport, soccer?”</a:t>
            </a:r>
            <a:endParaRPr lang="en-US" sz="3600" dirty="0">
              <a:solidFill>
                <a:srgbClr val="0070C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P spid="6" grpId="0"/>
      <p:bldP spid="8"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C7E6A4"/>
        </a:solidFill>
        <a:effectLst/>
      </p:bgPr>
    </p:bg>
    <p:spTree>
      <p:nvGrpSpPr>
        <p:cNvPr id="1" name=""/>
        <p:cNvGrpSpPr/>
        <p:nvPr/>
      </p:nvGrpSpPr>
      <p:grpSpPr>
        <a:xfrm>
          <a:off x="0" y="0"/>
          <a:ext cx="0" cy="0"/>
          <a:chOff x="0" y="0"/>
          <a:chExt cx="0" cy="0"/>
        </a:xfrm>
      </p:grpSpPr>
      <p:sp>
        <p:nvSpPr>
          <p:cNvPr id="6" name="TextBox 5"/>
          <p:cNvSpPr txBox="1"/>
          <p:nvPr/>
        </p:nvSpPr>
        <p:spPr>
          <a:xfrm>
            <a:off x="304800" y="381000"/>
            <a:ext cx="8534400" cy="1200329"/>
          </a:xfrm>
          <a:prstGeom prst="rect">
            <a:avLst/>
          </a:prstGeom>
          <a:noFill/>
        </p:spPr>
        <p:txBody>
          <a:bodyPr wrap="square" rtlCol="0">
            <a:spAutoFit/>
          </a:bodyPr>
          <a:lstStyle/>
          <a:p>
            <a:r>
              <a:rPr lang="en-US" sz="3600" dirty="0" smtClean="0">
                <a:latin typeface="Times New Roman" pitchFamily="18" charset="0"/>
                <a:cs typeface="Times New Roman" pitchFamily="18" charset="0"/>
              </a:rPr>
              <a:t>Undercoverage bias – occurs when the sample is not representative of the population</a:t>
            </a:r>
          </a:p>
        </p:txBody>
      </p:sp>
      <p:sp>
        <p:nvSpPr>
          <p:cNvPr id="8" name="TextBox 7"/>
          <p:cNvSpPr txBox="1"/>
          <p:nvPr/>
        </p:nvSpPr>
        <p:spPr>
          <a:xfrm>
            <a:off x="990600" y="1828800"/>
            <a:ext cx="8153400" cy="1200329"/>
          </a:xfrm>
          <a:prstGeom prst="rect">
            <a:avLst/>
          </a:prstGeom>
          <a:noFill/>
        </p:spPr>
        <p:txBody>
          <a:bodyPr wrap="square" rtlCol="0">
            <a:spAutoFit/>
          </a:bodyPr>
          <a:lstStyle/>
          <a:p>
            <a:r>
              <a:rPr lang="en-US" sz="3600" dirty="0" smtClean="0">
                <a:solidFill>
                  <a:srgbClr val="0070C0"/>
                </a:solidFill>
                <a:latin typeface="Times New Roman" pitchFamily="18" charset="0"/>
                <a:cs typeface="Times New Roman" pitchFamily="18" charset="0"/>
              </a:rPr>
              <a:t>Response bias – occurs when survey respondents lie or misrepresent themselves</a:t>
            </a:r>
            <a:endParaRPr lang="en-US" sz="3600" dirty="0">
              <a:solidFill>
                <a:srgbClr val="0070C0"/>
              </a:solidFill>
              <a:latin typeface="Times New Roman" pitchFamily="18" charset="0"/>
              <a:cs typeface="Times New Roman" pitchFamily="18" charset="0"/>
            </a:endParaRPr>
          </a:p>
        </p:txBody>
      </p:sp>
      <p:sp>
        <p:nvSpPr>
          <p:cNvPr id="9" name="TextBox 8"/>
          <p:cNvSpPr txBox="1"/>
          <p:nvPr/>
        </p:nvSpPr>
        <p:spPr>
          <a:xfrm>
            <a:off x="304800" y="3124200"/>
            <a:ext cx="8534400" cy="1200329"/>
          </a:xfrm>
          <a:prstGeom prst="rect">
            <a:avLst/>
          </a:prstGeom>
          <a:noFill/>
        </p:spPr>
        <p:txBody>
          <a:bodyPr wrap="square" rtlCol="0">
            <a:spAutoFit/>
          </a:bodyPr>
          <a:lstStyle/>
          <a:p>
            <a:r>
              <a:rPr lang="en-US" sz="3600" dirty="0" err="1" smtClean="0">
                <a:latin typeface="Times New Roman" pitchFamily="18" charset="0"/>
                <a:cs typeface="Times New Roman" pitchFamily="18" charset="0"/>
              </a:rPr>
              <a:t>Nonresponse</a:t>
            </a:r>
            <a:r>
              <a:rPr lang="en-US" sz="3600" dirty="0" smtClean="0">
                <a:latin typeface="Times New Roman" pitchFamily="18" charset="0"/>
                <a:cs typeface="Times New Roman" pitchFamily="18" charset="0"/>
              </a:rPr>
              <a:t> bias – occurs an individual is chosen to participate, but refuses</a:t>
            </a:r>
          </a:p>
        </p:txBody>
      </p:sp>
      <p:sp>
        <p:nvSpPr>
          <p:cNvPr id="10" name="TextBox 9"/>
          <p:cNvSpPr txBox="1"/>
          <p:nvPr/>
        </p:nvSpPr>
        <p:spPr>
          <a:xfrm>
            <a:off x="1066800" y="4494074"/>
            <a:ext cx="7696200" cy="1754326"/>
          </a:xfrm>
          <a:prstGeom prst="rect">
            <a:avLst/>
          </a:prstGeom>
          <a:noFill/>
        </p:spPr>
        <p:txBody>
          <a:bodyPr wrap="square" rtlCol="0">
            <a:spAutoFit/>
          </a:bodyPr>
          <a:lstStyle/>
          <a:p>
            <a:r>
              <a:rPr lang="en-US" sz="3600" dirty="0" smtClean="0">
                <a:solidFill>
                  <a:srgbClr val="0070C0"/>
                </a:solidFill>
                <a:latin typeface="Times New Roman" pitchFamily="18" charset="0"/>
                <a:cs typeface="Times New Roman" pitchFamily="18" charset="0"/>
              </a:rPr>
              <a:t>Voluntary response bias – occurs when people are asked to call or mail in their opinion</a:t>
            </a:r>
            <a:endParaRPr lang="en-US" sz="3600" dirty="0">
              <a:solidFill>
                <a:srgbClr val="0070C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P spid="1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C7E6A4"/>
        </a:solidFill>
        <a:effectLst/>
      </p:bgPr>
    </p:bg>
    <p:spTree>
      <p:nvGrpSpPr>
        <p:cNvPr id="1" name=""/>
        <p:cNvGrpSpPr/>
        <p:nvPr/>
      </p:nvGrpSpPr>
      <p:grpSpPr>
        <a:xfrm>
          <a:off x="0" y="0"/>
          <a:ext cx="0" cy="0"/>
          <a:chOff x="0" y="0"/>
          <a:chExt cx="0" cy="0"/>
        </a:xfrm>
      </p:grpSpPr>
      <p:sp>
        <p:nvSpPr>
          <p:cNvPr id="6" name="TextBox 5"/>
          <p:cNvSpPr txBox="1"/>
          <p:nvPr/>
        </p:nvSpPr>
        <p:spPr>
          <a:xfrm>
            <a:off x="304800" y="304800"/>
            <a:ext cx="8534400" cy="5078313"/>
          </a:xfrm>
          <a:prstGeom prst="rect">
            <a:avLst/>
          </a:prstGeom>
          <a:noFill/>
        </p:spPr>
        <p:txBody>
          <a:bodyPr wrap="square" rtlCol="0">
            <a:spAutoFit/>
          </a:bodyPr>
          <a:lstStyle/>
          <a:p>
            <a:r>
              <a:rPr lang="en-US" sz="3600" dirty="0" smtClean="0">
                <a:latin typeface="Times New Roman" pitchFamily="18" charset="0"/>
                <a:cs typeface="Times New Roman" pitchFamily="18" charset="0"/>
              </a:rPr>
              <a:t>On the twelfth anniversary of the </a:t>
            </a:r>
          </a:p>
          <a:p>
            <a:r>
              <a:rPr lang="en-US" sz="3600" dirty="0" smtClean="0">
                <a:latin typeface="Times New Roman" pitchFamily="18" charset="0"/>
                <a:cs typeface="Times New Roman" pitchFamily="18" charset="0"/>
              </a:rPr>
              <a:t>death of Elvis Presley, a Dallas </a:t>
            </a:r>
          </a:p>
          <a:p>
            <a:r>
              <a:rPr lang="en-US" sz="3600" dirty="0" smtClean="0">
                <a:latin typeface="Times New Roman" pitchFamily="18" charset="0"/>
                <a:cs typeface="Times New Roman" pitchFamily="18" charset="0"/>
              </a:rPr>
              <a:t>record company sponsored a </a:t>
            </a:r>
          </a:p>
          <a:p>
            <a:r>
              <a:rPr lang="en-US" sz="3600" dirty="0" smtClean="0">
                <a:latin typeface="Times New Roman" pitchFamily="18" charset="0"/>
                <a:cs typeface="Times New Roman" pitchFamily="18" charset="0"/>
              </a:rPr>
              <a:t>national call-in survey. Listeners of </a:t>
            </a:r>
          </a:p>
          <a:p>
            <a:r>
              <a:rPr lang="en-US" sz="3600" dirty="0" smtClean="0">
                <a:latin typeface="Times New Roman" pitchFamily="18" charset="0"/>
                <a:cs typeface="Times New Roman" pitchFamily="18" charset="0"/>
              </a:rPr>
              <a:t>over 1000 radio stations were asked</a:t>
            </a:r>
          </a:p>
          <a:p>
            <a:r>
              <a:rPr lang="en-US" sz="3600" dirty="0" smtClean="0">
                <a:latin typeface="Times New Roman" pitchFamily="18" charset="0"/>
                <a:cs typeface="Times New Roman" pitchFamily="18" charset="0"/>
              </a:rPr>
              <a:t> to call a 1-900 number (at a charge of $2.50) to voice an opinion concerning whether or not Elvis was really dead. It turned out that 56% of the callers felt Elvis was alive.</a:t>
            </a:r>
          </a:p>
        </p:txBody>
      </p:sp>
      <p:sp>
        <p:nvSpPr>
          <p:cNvPr id="3" name="TextBox 2"/>
          <p:cNvSpPr txBox="1"/>
          <p:nvPr/>
        </p:nvSpPr>
        <p:spPr>
          <a:xfrm>
            <a:off x="3581400" y="5562600"/>
            <a:ext cx="5029200" cy="646331"/>
          </a:xfrm>
          <a:prstGeom prst="rect">
            <a:avLst/>
          </a:prstGeom>
          <a:noFill/>
        </p:spPr>
        <p:txBody>
          <a:bodyPr wrap="square" rtlCol="0">
            <a:spAutoFit/>
          </a:bodyPr>
          <a:lstStyle/>
          <a:p>
            <a:r>
              <a:rPr lang="en-US" sz="3600" dirty="0" smtClean="0">
                <a:solidFill>
                  <a:srgbClr val="0070C0"/>
                </a:solidFill>
                <a:latin typeface="Times New Roman" pitchFamily="18" charset="0"/>
                <a:cs typeface="Times New Roman" pitchFamily="18" charset="0"/>
              </a:rPr>
              <a:t>Voluntary response bias</a:t>
            </a:r>
            <a:endParaRPr lang="en-US" sz="3600" dirty="0">
              <a:solidFill>
                <a:srgbClr val="0070C0"/>
              </a:solidFill>
              <a:latin typeface="Times New Roman" pitchFamily="18" charset="0"/>
              <a:cs typeface="Times New Roman" pitchFamily="18" charset="0"/>
            </a:endParaRPr>
          </a:p>
        </p:txBody>
      </p:sp>
      <p:pic>
        <p:nvPicPr>
          <p:cNvPr id="8194" name="Picture 2" descr="http://4.bp.blogspot.com/_JnfwCALOmPk/TGIW3_LMKsI/AAAAAAAADi0/7gjMtkm5R1o/s1600/presley-elvis-loving-you-4800384.jpg"/>
          <p:cNvPicPr>
            <a:picLocks noChangeAspect="1" noChangeArrowheads="1"/>
          </p:cNvPicPr>
          <p:nvPr/>
        </p:nvPicPr>
        <p:blipFill>
          <a:blip r:embed="rId2" cstate="print"/>
          <a:srcRect/>
          <a:stretch>
            <a:fillRect/>
          </a:stretch>
        </p:blipFill>
        <p:spPr bwMode="auto">
          <a:xfrm>
            <a:off x="7010400" y="304800"/>
            <a:ext cx="1903095" cy="28575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19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C7E6A4"/>
        </a:solidFill>
        <a:effectLst/>
      </p:bgPr>
    </p:bg>
    <p:spTree>
      <p:nvGrpSpPr>
        <p:cNvPr id="1" name=""/>
        <p:cNvGrpSpPr/>
        <p:nvPr/>
      </p:nvGrpSpPr>
      <p:grpSpPr>
        <a:xfrm>
          <a:off x="0" y="0"/>
          <a:ext cx="0" cy="0"/>
          <a:chOff x="0" y="0"/>
          <a:chExt cx="0" cy="0"/>
        </a:xfrm>
      </p:grpSpPr>
      <p:sp>
        <p:nvSpPr>
          <p:cNvPr id="6" name="TextBox 5"/>
          <p:cNvSpPr txBox="1"/>
          <p:nvPr/>
        </p:nvSpPr>
        <p:spPr>
          <a:xfrm>
            <a:off x="381000" y="381000"/>
            <a:ext cx="8534400" cy="5509200"/>
          </a:xfrm>
          <a:prstGeom prst="rect">
            <a:avLst/>
          </a:prstGeom>
          <a:noFill/>
        </p:spPr>
        <p:txBody>
          <a:bodyPr wrap="square" rtlCol="0">
            <a:spAutoFit/>
          </a:bodyPr>
          <a:lstStyle/>
          <a:p>
            <a:r>
              <a:rPr lang="en-US" sz="3200" dirty="0" smtClean="0">
                <a:latin typeface="Times New Roman" pitchFamily="18" charset="0"/>
                <a:cs typeface="Times New Roman" pitchFamily="18" charset="0"/>
              </a:rPr>
              <a:t>In 1936, </a:t>
            </a:r>
            <a:r>
              <a:rPr lang="en-US" sz="3200" i="1" dirty="0" smtClean="0">
                <a:latin typeface="Times New Roman" pitchFamily="18" charset="0"/>
                <a:cs typeface="Times New Roman" pitchFamily="18" charset="0"/>
              </a:rPr>
              <a:t>Literary Digest</a:t>
            </a:r>
            <a:r>
              <a:rPr lang="en-US" sz="3200" dirty="0" smtClean="0">
                <a:latin typeface="Times New Roman" pitchFamily="18" charset="0"/>
                <a:cs typeface="Times New Roman" pitchFamily="18" charset="0"/>
              </a:rPr>
              <a:t> magazine conducted the most extensive (to that date) public opinion poll in history. They mailed out questionnaires to over 10 million people whose names and addresses they had obtained from telephone books and vehicle registration lists. More than 2.4 million people responded, with 57% indicating that they would vote for Republican Alf Landon in the upcoming Presidential election. Incumbent Democrat Franklin Roosevelt won the election, carrying 63% of the popular vote. </a:t>
            </a:r>
            <a:endParaRPr lang="en-US" sz="3200" dirty="0">
              <a:latin typeface="Times New Roman" pitchFamily="18" charset="0"/>
              <a:cs typeface="Times New Roman" pitchFamily="18" charset="0"/>
            </a:endParaRPr>
          </a:p>
        </p:txBody>
      </p:sp>
      <p:sp>
        <p:nvSpPr>
          <p:cNvPr id="3" name="TextBox 2"/>
          <p:cNvSpPr txBox="1"/>
          <p:nvPr/>
        </p:nvSpPr>
        <p:spPr>
          <a:xfrm>
            <a:off x="3962400" y="5715000"/>
            <a:ext cx="4343400" cy="646331"/>
          </a:xfrm>
          <a:prstGeom prst="rect">
            <a:avLst/>
          </a:prstGeom>
          <a:noFill/>
        </p:spPr>
        <p:txBody>
          <a:bodyPr wrap="square" rtlCol="0">
            <a:spAutoFit/>
          </a:bodyPr>
          <a:lstStyle/>
          <a:p>
            <a:r>
              <a:rPr lang="en-US" sz="3600" dirty="0" smtClean="0">
                <a:solidFill>
                  <a:srgbClr val="0070C0"/>
                </a:solidFill>
                <a:latin typeface="Times New Roman" pitchFamily="18" charset="0"/>
                <a:cs typeface="Times New Roman" pitchFamily="18" charset="0"/>
              </a:rPr>
              <a:t>Undercoverage bias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C7E6A4"/>
        </a:solidFill>
        <a:effectLst/>
      </p:bgPr>
    </p:bg>
    <p:spTree>
      <p:nvGrpSpPr>
        <p:cNvPr id="1" name=""/>
        <p:cNvGrpSpPr/>
        <p:nvPr/>
      </p:nvGrpSpPr>
      <p:grpSpPr>
        <a:xfrm>
          <a:off x="0" y="0"/>
          <a:ext cx="0" cy="0"/>
          <a:chOff x="0" y="0"/>
          <a:chExt cx="0" cy="0"/>
        </a:xfrm>
      </p:grpSpPr>
      <p:sp>
        <p:nvSpPr>
          <p:cNvPr id="6" name="TextBox 5"/>
          <p:cNvSpPr txBox="1"/>
          <p:nvPr/>
        </p:nvSpPr>
        <p:spPr>
          <a:xfrm>
            <a:off x="381000" y="1219200"/>
            <a:ext cx="8534400" cy="1569660"/>
          </a:xfrm>
          <a:prstGeom prst="rect">
            <a:avLst/>
          </a:prstGeom>
          <a:noFill/>
        </p:spPr>
        <p:txBody>
          <a:bodyPr wrap="square" rtlCol="0">
            <a:spAutoFit/>
          </a:bodyPr>
          <a:lstStyle/>
          <a:p>
            <a:r>
              <a:rPr lang="en-US" sz="3200" dirty="0" smtClean="0">
                <a:latin typeface="Times New Roman"/>
                <a:ea typeface="Utopia-Bold"/>
              </a:rPr>
              <a:t>Do you think the city should risk an increase in pollution by allowing expansion of the Northern Industrial Park?</a:t>
            </a:r>
            <a:endParaRPr lang="en-US" sz="3200" dirty="0">
              <a:latin typeface="Times New Roman" pitchFamily="18" charset="0"/>
              <a:cs typeface="Times New Roman" pitchFamily="18" charset="0"/>
            </a:endParaRPr>
          </a:p>
        </p:txBody>
      </p:sp>
      <p:sp>
        <p:nvSpPr>
          <p:cNvPr id="3" name="TextBox 2"/>
          <p:cNvSpPr txBox="1"/>
          <p:nvPr/>
        </p:nvSpPr>
        <p:spPr>
          <a:xfrm>
            <a:off x="304800" y="457200"/>
            <a:ext cx="7086600" cy="646331"/>
          </a:xfrm>
          <a:prstGeom prst="rect">
            <a:avLst/>
          </a:prstGeom>
          <a:noFill/>
        </p:spPr>
        <p:txBody>
          <a:bodyPr wrap="square" rtlCol="0">
            <a:spAutoFit/>
          </a:bodyPr>
          <a:lstStyle/>
          <a:p>
            <a:r>
              <a:rPr lang="en-US" sz="3600" dirty="0" smtClean="0">
                <a:solidFill>
                  <a:srgbClr val="0070C0"/>
                </a:solidFill>
                <a:latin typeface="Times New Roman" pitchFamily="18" charset="0"/>
                <a:cs typeface="Times New Roman" pitchFamily="18" charset="0"/>
              </a:rPr>
              <a:t>Why is the question biased?</a:t>
            </a:r>
          </a:p>
        </p:txBody>
      </p:sp>
      <p:sp>
        <p:nvSpPr>
          <p:cNvPr id="5" name="TextBox 4"/>
          <p:cNvSpPr txBox="1"/>
          <p:nvPr/>
        </p:nvSpPr>
        <p:spPr>
          <a:xfrm>
            <a:off x="381000" y="3733800"/>
            <a:ext cx="4419600" cy="1200329"/>
          </a:xfrm>
          <a:prstGeom prst="rect">
            <a:avLst/>
          </a:prstGeom>
          <a:noFill/>
        </p:spPr>
        <p:txBody>
          <a:bodyPr wrap="square" rtlCol="0">
            <a:spAutoFit/>
          </a:bodyPr>
          <a:lstStyle/>
          <a:p>
            <a:r>
              <a:rPr lang="en-US" sz="3600" dirty="0" smtClean="0">
                <a:solidFill>
                  <a:srgbClr val="0070C0"/>
                </a:solidFill>
                <a:latin typeface="Times New Roman" pitchFamily="18" charset="0"/>
                <a:cs typeface="Times New Roman" pitchFamily="18" charset="0"/>
              </a:rPr>
              <a:t>Can you rephrase it to remove the bias?</a:t>
            </a:r>
          </a:p>
        </p:txBody>
      </p:sp>
      <p:pic>
        <p:nvPicPr>
          <p:cNvPr id="6146" name="Picture 2" descr="Photo: Smokestacks"/>
          <p:cNvPicPr>
            <a:picLocks noChangeAspect="1" noChangeArrowheads="1"/>
          </p:cNvPicPr>
          <p:nvPr/>
        </p:nvPicPr>
        <p:blipFill>
          <a:blip r:embed="rId2" cstate="print"/>
          <a:srcRect/>
          <a:stretch>
            <a:fillRect/>
          </a:stretch>
        </p:blipFill>
        <p:spPr bwMode="auto">
          <a:xfrm>
            <a:off x="5257800" y="2438400"/>
            <a:ext cx="3429000" cy="257175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14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p:bldP spid="5"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C7E6A4"/>
        </a:solidFill>
        <a:effectLst/>
      </p:bgPr>
    </p:bg>
    <p:spTree>
      <p:nvGrpSpPr>
        <p:cNvPr id="1" name=""/>
        <p:cNvGrpSpPr/>
        <p:nvPr/>
      </p:nvGrpSpPr>
      <p:grpSpPr>
        <a:xfrm>
          <a:off x="0" y="0"/>
          <a:ext cx="0" cy="0"/>
          <a:chOff x="0" y="0"/>
          <a:chExt cx="0" cy="0"/>
        </a:xfrm>
      </p:grpSpPr>
      <p:sp>
        <p:nvSpPr>
          <p:cNvPr id="3" name="TextBox 2"/>
          <p:cNvSpPr txBox="1"/>
          <p:nvPr/>
        </p:nvSpPr>
        <p:spPr>
          <a:xfrm>
            <a:off x="304800" y="457200"/>
            <a:ext cx="6019800" cy="646331"/>
          </a:xfrm>
          <a:prstGeom prst="rect">
            <a:avLst/>
          </a:prstGeom>
          <a:noFill/>
        </p:spPr>
        <p:txBody>
          <a:bodyPr wrap="square" rtlCol="0">
            <a:spAutoFit/>
          </a:bodyPr>
          <a:lstStyle/>
          <a:p>
            <a:r>
              <a:rPr lang="en-US" sz="3600" dirty="0" smtClean="0">
                <a:solidFill>
                  <a:srgbClr val="0070C0"/>
                </a:solidFill>
                <a:latin typeface="Times New Roman" pitchFamily="18" charset="0"/>
                <a:cs typeface="Times New Roman" pitchFamily="18" charset="0"/>
              </a:rPr>
              <a:t>Why is the question biased?</a:t>
            </a:r>
          </a:p>
        </p:txBody>
      </p:sp>
      <p:sp>
        <p:nvSpPr>
          <p:cNvPr id="4" name="TextBox 3"/>
          <p:cNvSpPr txBox="1"/>
          <p:nvPr/>
        </p:nvSpPr>
        <p:spPr>
          <a:xfrm>
            <a:off x="381000" y="1676400"/>
            <a:ext cx="8534400" cy="1569660"/>
          </a:xfrm>
          <a:prstGeom prst="rect">
            <a:avLst/>
          </a:prstGeom>
          <a:noFill/>
        </p:spPr>
        <p:txBody>
          <a:bodyPr wrap="square" rtlCol="0">
            <a:spAutoFit/>
          </a:bodyPr>
          <a:lstStyle/>
          <a:p>
            <a:r>
              <a:rPr lang="en-US" sz="3200" dirty="0" smtClean="0">
                <a:latin typeface="Times New Roman"/>
                <a:ea typeface="Utopia-Bold"/>
              </a:rPr>
              <a:t>If you found a wallet with $100 in it on the street, would you do the honest thing and return it to the person or would you keep it? </a:t>
            </a:r>
            <a:endParaRPr lang="en-US" sz="3200" dirty="0">
              <a:latin typeface="Times New Roman" pitchFamily="18" charset="0"/>
              <a:cs typeface="Times New Roman" pitchFamily="18" charset="0"/>
            </a:endParaRPr>
          </a:p>
        </p:txBody>
      </p:sp>
      <p:sp>
        <p:nvSpPr>
          <p:cNvPr id="5" name="TextBox 4"/>
          <p:cNvSpPr txBox="1"/>
          <p:nvPr/>
        </p:nvSpPr>
        <p:spPr>
          <a:xfrm>
            <a:off x="381000" y="3733800"/>
            <a:ext cx="5029200" cy="1200329"/>
          </a:xfrm>
          <a:prstGeom prst="rect">
            <a:avLst/>
          </a:prstGeom>
          <a:noFill/>
        </p:spPr>
        <p:txBody>
          <a:bodyPr wrap="square" rtlCol="0">
            <a:spAutoFit/>
          </a:bodyPr>
          <a:lstStyle/>
          <a:p>
            <a:r>
              <a:rPr lang="en-US" sz="3600" dirty="0" smtClean="0">
                <a:solidFill>
                  <a:srgbClr val="0070C0"/>
                </a:solidFill>
                <a:latin typeface="Times New Roman" pitchFamily="18" charset="0"/>
                <a:cs typeface="Times New Roman" pitchFamily="18" charset="0"/>
              </a:rPr>
              <a:t>Can you rephrase it to remove the bias?</a:t>
            </a:r>
          </a:p>
        </p:txBody>
      </p:sp>
      <p:pic>
        <p:nvPicPr>
          <p:cNvPr id="98306" name="Picture 2" descr="http://us.123rf.com/400wm/400/400/esterio/esterio1005/esterio100500039/6993834-brown-leather-wallet-with-money.jpg"/>
          <p:cNvPicPr>
            <a:picLocks noChangeAspect="1" noChangeArrowheads="1"/>
          </p:cNvPicPr>
          <p:nvPr/>
        </p:nvPicPr>
        <p:blipFill>
          <a:blip r:embed="rId2" cstate="print"/>
          <a:srcRect/>
          <a:stretch>
            <a:fillRect/>
          </a:stretch>
        </p:blipFill>
        <p:spPr bwMode="auto">
          <a:xfrm>
            <a:off x="6172200" y="2743200"/>
            <a:ext cx="2057400" cy="194892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830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C7E6A4"/>
        </a:solidFill>
        <a:effectLst/>
      </p:bgPr>
    </p:bg>
    <p:spTree>
      <p:nvGrpSpPr>
        <p:cNvPr id="1" name=""/>
        <p:cNvGrpSpPr/>
        <p:nvPr/>
      </p:nvGrpSpPr>
      <p:grpSpPr>
        <a:xfrm>
          <a:off x="0" y="0"/>
          <a:ext cx="0" cy="0"/>
          <a:chOff x="0" y="0"/>
          <a:chExt cx="0" cy="0"/>
        </a:xfrm>
      </p:grpSpPr>
      <p:sp>
        <p:nvSpPr>
          <p:cNvPr id="6" name="TextBox 5"/>
          <p:cNvSpPr txBox="1"/>
          <p:nvPr/>
        </p:nvSpPr>
        <p:spPr>
          <a:xfrm>
            <a:off x="304800" y="609600"/>
            <a:ext cx="8534400" cy="707886"/>
          </a:xfrm>
          <a:prstGeom prst="rect">
            <a:avLst/>
          </a:prstGeom>
          <a:noFill/>
        </p:spPr>
        <p:txBody>
          <a:bodyPr wrap="square" rtlCol="0">
            <a:spAutoFit/>
          </a:bodyPr>
          <a:lstStyle/>
          <a:p>
            <a:r>
              <a:rPr lang="en-US" sz="4000" b="1" dirty="0" smtClean="0">
                <a:latin typeface="Times New Roman" pitchFamily="18" charset="0"/>
                <a:cs typeface="Times New Roman" pitchFamily="18" charset="0"/>
              </a:rPr>
              <a:t>Questions about sampling???</a:t>
            </a:r>
            <a:endParaRPr lang="en-US" sz="4000" b="1" dirty="0">
              <a:latin typeface="Times New Roman" pitchFamily="18" charset="0"/>
              <a:cs typeface="Times New Roman" pitchFamily="18" charset="0"/>
            </a:endParaRPr>
          </a:p>
        </p:txBody>
      </p:sp>
      <p:pic>
        <p:nvPicPr>
          <p:cNvPr id="1026" name="irc_mi" descr="http://www.cartoonstock.com/newscartoons/cartoonists/efi/lowres/efin658l.jpg">
            <a:hlinkClick r:id="rId2"/>
          </p:cNvPr>
          <p:cNvPicPr>
            <a:picLocks noChangeAspect="1" noChangeArrowheads="1"/>
          </p:cNvPicPr>
          <p:nvPr/>
        </p:nvPicPr>
        <p:blipFill>
          <a:blip r:embed="rId3" cstate="print"/>
          <a:srcRect r="6725" b="13251"/>
          <a:stretch>
            <a:fillRect/>
          </a:stretch>
        </p:blipFill>
        <p:spPr bwMode="auto">
          <a:xfrm>
            <a:off x="2438400" y="1447800"/>
            <a:ext cx="4572000" cy="4973304"/>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extBox 1"/>
          <p:cNvSpPr txBox="1"/>
          <p:nvPr/>
        </p:nvSpPr>
        <p:spPr>
          <a:xfrm>
            <a:off x="304800" y="533400"/>
            <a:ext cx="8534400" cy="769441"/>
          </a:xfrm>
          <a:prstGeom prst="rect">
            <a:avLst/>
          </a:prstGeom>
          <a:noFill/>
        </p:spPr>
        <p:txBody>
          <a:bodyPr wrap="square" rtlCol="0">
            <a:spAutoFit/>
          </a:bodyPr>
          <a:lstStyle/>
          <a:p>
            <a:r>
              <a:rPr lang="en-US" sz="4400" b="1" dirty="0" smtClean="0">
                <a:latin typeface="Times New Roman" pitchFamily="18" charset="0"/>
                <a:cs typeface="Times New Roman" pitchFamily="18" charset="0"/>
              </a:rPr>
              <a:t>Estimating Population Parameters</a:t>
            </a:r>
            <a:endParaRPr lang="en-US" sz="4400" b="1" dirty="0">
              <a:latin typeface="Times New Roman" pitchFamily="18" charset="0"/>
              <a:cs typeface="Times New Roman" pitchFamily="18" charset="0"/>
            </a:endParaRPr>
          </a:p>
        </p:txBody>
      </p:sp>
      <p:sp>
        <p:nvSpPr>
          <p:cNvPr id="3" name="TextBox 2"/>
          <p:cNvSpPr txBox="1"/>
          <p:nvPr/>
        </p:nvSpPr>
        <p:spPr>
          <a:xfrm>
            <a:off x="838200" y="1447800"/>
            <a:ext cx="7467600" cy="646331"/>
          </a:xfrm>
          <a:prstGeom prst="rect">
            <a:avLst/>
          </a:prstGeom>
          <a:noFill/>
        </p:spPr>
        <p:txBody>
          <a:bodyPr wrap="square" rtlCol="0">
            <a:spAutoFit/>
          </a:bodyPr>
          <a:lstStyle/>
          <a:p>
            <a:pPr algn="ctr"/>
            <a:r>
              <a:rPr lang="en-US" sz="3600" dirty="0" smtClean="0">
                <a:latin typeface="Times New Roman" pitchFamily="18" charset="0"/>
                <a:cs typeface="Times New Roman" pitchFamily="18" charset="0"/>
              </a:rPr>
              <a:t>Vocabulary for this lesson is key!</a:t>
            </a:r>
          </a:p>
        </p:txBody>
      </p:sp>
      <p:sp>
        <p:nvSpPr>
          <p:cNvPr id="4" name="TextBox 3"/>
          <p:cNvSpPr txBox="1"/>
          <p:nvPr/>
        </p:nvSpPr>
        <p:spPr>
          <a:xfrm>
            <a:off x="990600" y="2590800"/>
            <a:ext cx="7467600" cy="1200329"/>
          </a:xfrm>
          <a:prstGeom prst="rect">
            <a:avLst/>
          </a:prstGeom>
          <a:noFill/>
        </p:spPr>
        <p:txBody>
          <a:bodyPr wrap="square" rtlCol="0">
            <a:spAutoFit/>
          </a:bodyPr>
          <a:lstStyle/>
          <a:p>
            <a:pPr algn="ctr"/>
            <a:r>
              <a:rPr lang="en-US" sz="3600" b="1" i="1" dirty="0" smtClean="0">
                <a:latin typeface="Times New Roman" pitchFamily="18" charset="0"/>
                <a:cs typeface="Times New Roman" pitchFamily="18" charset="0"/>
              </a:rPr>
              <a:t>Parameter </a:t>
            </a:r>
            <a:r>
              <a:rPr lang="en-US" sz="3600" dirty="0" smtClean="0">
                <a:latin typeface="Times New Roman" pitchFamily="18" charset="0"/>
                <a:cs typeface="Times New Roman" pitchFamily="18" charset="0"/>
              </a:rPr>
              <a:t>– a value that represents a population</a:t>
            </a:r>
          </a:p>
        </p:txBody>
      </p:sp>
      <p:sp>
        <p:nvSpPr>
          <p:cNvPr id="5" name="TextBox 4"/>
          <p:cNvSpPr txBox="1"/>
          <p:nvPr/>
        </p:nvSpPr>
        <p:spPr>
          <a:xfrm>
            <a:off x="762000" y="3886200"/>
            <a:ext cx="7848600" cy="1200329"/>
          </a:xfrm>
          <a:prstGeom prst="rect">
            <a:avLst/>
          </a:prstGeom>
          <a:noFill/>
        </p:spPr>
        <p:txBody>
          <a:bodyPr wrap="square" rtlCol="0">
            <a:spAutoFit/>
          </a:bodyPr>
          <a:lstStyle/>
          <a:p>
            <a:pPr algn="ctr"/>
            <a:r>
              <a:rPr lang="en-US" sz="3600" b="1" i="1" dirty="0" smtClean="0">
                <a:latin typeface="Times New Roman" pitchFamily="18" charset="0"/>
                <a:cs typeface="Times New Roman" pitchFamily="18" charset="0"/>
              </a:rPr>
              <a:t>Statistic</a:t>
            </a:r>
            <a:r>
              <a:rPr lang="en-US" sz="3600" dirty="0" smtClean="0">
                <a:latin typeface="Times New Roman" pitchFamily="18" charset="0"/>
                <a:cs typeface="Times New Roman" pitchFamily="18" charset="0"/>
              </a:rPr>
              <a:t> – a value that is taken from a sample and used to estimate a parameter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304800" y="762001"/>
          <a:ext cx="8382000" cy="4571999"/>
        </p:xfrm>
        <a:graphic>
          <a:graphicData uri="http://schemas.openxmlformats.org/drawingml/2006/table">
            <a:tbl>
              <a:tblPr firstRow="1" bandRow="1">
                <a:tableStyleId>{00A15C55-8517-42AA-B614-E9B94910E393}</a:tableStyleId>
              </a:tblPr>
              <a:tblGrid>
                <a:gridCol w="2794000"/>
                <a:gridCol w="2794000"/>
                <a:gridCol w="2794000"/>
              </a:tblGrid>
              <a:tr h="974465">
                <a:tc>
                  <a:txBody>
                    <a:bodyPr/>
                    <a:lstStyle/>
                    <a:p>
                      <a:pPr algn="ctr"/>
                      <a:endParaRPr lang="en-US" sz="4000" dirty="0"/>
                    </a:p>
                  </a:txBody>
                  <a:tcPr/>
                </a:tc>
                <a:tc>
                  <a:txBody>
                    <a:bodyPr/>
                    <a:lstStyle/>
                    <a:p>
                      <a:pPr algn="ctr"/>
                      <a:r>
                        <a:rPr lang="en-US" sz="4000" dirty="0" smtClean="0"/>
                        <a:t>parameter</a:t>
                      </a:r>
                      <a:endParaRPr lang="en-US" sz="4000" dirty="0"/>
                    </a:p>
                  </a:txBody>
                  <a:tcPr/>
                </a:tc>
                <a:tc>
                  <a:txBody>
                    <a:bodyPr/>
                    <a:lstStyle/>
                    <a:p>
                      <a:pPr algn="ctr"/>
                      <a:r>
                        <a:rPr lang="en-US" sz="4000" dirty="0" smtClean="0"/>
                        <a:t>statistic</a:t>
                      </a:r>
                      <a:endParaRPr lang="en-US" sz="4000" dirty="0"/>
                    </a:p>
                  </a:txBody>
                  <a:tcPr/>
                </a:tc>
              </a:tr>
              <a:tr h="974465">
                <a:tc>
                  <a:txBody>
                    <a:bodyPr/>
                    <a:lstStyle/>
                    <a:p>
                      <a:pPr algn="ctr"/>
                      <a:r>
                        <a:rPr lang="en-US" sz="4000" dirty="0" smtClean="0"/>
                        <a:t>mean</a:t>
                      </a:r>
                      <a:endParaRPr lang="en-US" sz="4000" dirty="0"/>
                    </a:p>
                  </a:txBody>
                  <a:tcPr/>
                </a:tc>
                <a:tc>
                  <a:txBody>
                    <a:bodyPr/>
                    <a:lstStyle/>
                    <a:p>
                      <a:pPr algn="ctr"/>
                      <a:r>
                        <a:rPr lang="en-US" sz="4000" dirty="0" smtClean="0"/>
                        <a:t>µ</a:t>
                      </a:r>
                      <a:endParaRPr lang="en-US" sz="4000" dirty="0"/>
                    </a:p>
                  </a:txBody>
                  <a:tcPr/>
                </a:tc>
                <a:tc>
                  <a:txBody>
                    <a:bodyPr/>
                    <a:lstStyle/>
                    <a:p>
                      <a:pPr algn="ctr"/>
                      <a:endParaRPr lang="en-US" sz="4000" dirty="0"/>
                    </a:p>
                  </a:txBody>
                  <a:tcPr/>
                </a:tc>
              </a:tr>
              <a:tr h="974465">
                <a:tc>
                  <a:txBody>
                    <a:bodyPr/>
                    <a:lstStyle/>
                    <a:p>
                      <a:pPr algn="ctr"/>
                      <a:r>
                        <a:rPr lang="en-US" sz="4000" dirty="0" smtClean="0"/>
                        <a:t>proportion</a:t>
                      </a:r>
                      <a:endParaRPr lang="en-US" sz="4000" dirty="0"/>
                    </a:p>
                  </a:txBody>
                  <a:tcPr/>
                </a:tc>
                <a:tc>
                  <a:txBody>
                    <a:bodyPr/>
                    <a:lstStyle/>
                    <a:p>
                      <a:pPr algn="ctr"/>
                      <a:r>
                        <a:rPr lang="en-US" sz="4000" i="1" dirty="0" smtClean="0"/>
                        <a:t>p</a:t>
                      </a:r>
                      <a:endParaRPr lang="en-US" sz="4000" i="1" dirty="0"/>
                    </a:p>
                  </a:txBody>
                  <a:tcPr/>
                </a:tc>
                <a:tc>
                  <a:txBody>
                    <a:bodyPr/>
                    <a:lstStyle/>
                    <a:p>
                      <a:pPr algn="ctr"/>
                      <a:endParaRPr lang="en-US" sz="4000" dirty="0"/>
                    </a:p>
                  </a:txBody>
                  <a:tcPr/>
                </a:tc>
              </a:tr>
              <a:tr h="1648604">
                <a:tc>
                  <a:txBody>
                    <a:bodyPr/>
                    <a:lstStyle/>
                    <a:p>
                      <a:pPr algn="ctr"/>
                      <a:r>
                        <a:rPr lang="en-US" sz="4000" dirty="0" smtClean="0"/>
                        <a:t>Standard deviation</a:t>
                      </a:r>
                      <a:endParaRPr lang="en-US" sz="4000" dirty="0"/>
                    </a:p>
                  </a:txBody>
                  <a:tcPr/>
                </a:tc>
                <a:tc>
                  <a:txBody>
                    <a:bodyPr/>
                    <a:lstStyle/>
                    <a:p>
                      <a:pPr algn="ctr"/>
                      <a:r>
                        <a:rPr lang="el-GR" sz="4000" dirty="0" smtClean="0"/>
                        <a:t>σ</a:t>
                      </a:r>
                      <a:endParaRPr lang="en-US" sz="4000" dirty="0"/>
                    </a:p>
                  </a:txBody>
                  <a:tcPr/>
                </a:tc>
                <a:tc>
                  <a:txBody>
                    <a:bodyPr/>
                    <a:lstStyle/>
                    <a:p>
                      <a:pPr algn="ctr"/>
                      <a:r>
                        <a:rPr lang="en-US" sz="4000" dirty="0" smtClean="0"/>
                        <a:t>s</a:t>
                      </a:r>
                      <a:endParaRPr lang="en-US" sz="4000" dirty="0"/>
                    </a:p>
                  </a:txBody>
                  <a:tcPr/>
                </a:tc>
              </a:tr>
            </a:tbl>
          </a:graphicData>
        </a:graphic>
      </p:graphicFrame>
      <p:graphicFrame>
        <p:nvGraphicFramePr>
          <p:cNvPr id="7" name="Object 6"/>
          <p:cNvGraphicFramePr>
            <a:graphicFrameLocks noChangeAspect="1"/>
          </p:cNvGraphicFramePr>
          <p:nvPr/>
        </p:nvGraphicFramePr>
        <p:xfrm>
          <a:off x="6934200" y="1905000"/>
          <a:ext cx="643003" cy="609600"/>
        </p:xfrm>
        <a:graphic>
          <a:graphicData uri="http://schemas.openxmlformats.org/presentationml/2006/ole">
            <p:oleObj spid="_x0000_s2050" name="Equation" r:id="rId3" imgW="139680" imgH="164880" progId="Equation.3">
              <p:embed/>
            </p:oleObj>
          </a:graphicData>
        </a:graphic>
      </p:graphicFrame>
      <p:graphicFrame>
        <p:nvGraphicFramePr>
          <p:cNvPr id="2051" name="Object 3"/>
          <p:cNvGraphicFramePr>
            <a:graphicFrameLocks noChangeAspect="1"/>
          </p:cNvGraphicFramePr>
          <p:nvPr/>
        </p:nvGraphicFramePr>
        <p:xfrm>
          <a:off x="7010400" y="2895600"/>
          <a:ext cx="480990" cy="533400"/>
        </p:xfrm>
        <a:graphic>
          <a:graphicData uri="http://schemas.openxmlformats.org/presentationml/2006/ole">
            <p:oleObj spid="_x0000_s2051" name="Equation" r:id="rId4" imgW="330120" imgH="457200" progId="Equation.3">
              <p:embed/>
            </p:oleObj>
          </a:graphicData>
        </a:graphic>
      </p:graphicFrame>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extBox 1"/>
          <p:cNvSpPr txBox="1"/>
          <p:nvPr/>
        </p:nvSpPr>
        <p:spPr>
          <a:xfrm>
            <a:off x="304800" y="304800"/>
            <a:ext cx="8534400" cy="769441"/>
          </a:xfrm>
          <a:prstGeom prst="rect">
            <a:avLst/>
          </a:prstGeom>
          <a:noFill/>
        </p:spPr>
        <p:txBody>
          <a:bodyPr wrap="square" rtlCol="0">
            <a:spAutoFit/>
          </a:bodyPr>
          <a:lstStyle/>
          <a:p>
            <a:r>
              <a:rPr lang="en-US" sz="4400" b="1" dirty="0" smtClean="0">
                <a:latin typeface="Times New Roman" pitchFamily="18" charset="0"/>
                <a:cs typeface="Times New Roman" pitchFamily="18" charset="0"/>
              </a:rPr>
              <a:t>Finding a Margin of Error</a:t>
            </a:r>
            <a:endParaRPr lang="en-US" sz="4400" b="1" dirty="0">
              <a:latin typeface="Times New Roman" pitchFamily="18" charset="0"/>
              <a:cs typeface="Times New Roman" pitchFamily="18" charset="0"/>
            </a:endParaRPr>
          </a:p>
        </p:txBody>
      </p:sp>
      <p:sp>
        <p:nvSpPr>
          <p:cNvPr id="3" name="TextBox 2"/>
          <p:cNvSpPr txBox="1"/>
          <p:nvPr/>
        </p:nvSpPr>
        <p:spPr>
          <a:xfrm>
            <a:off x="304800" y="1219200"/>
            <a:ext cx="8610600" cy="646331"/>
          </a:xfrm>
          <a:prstGeom prst="rect">
            <a:avLst/>
          </a:prstGeom>
          <a:noFill/>
        </p:spPr>
        <p:txBody>
          <a:bodyPr wrap="square" rtlCol="0">
            <a:spAutoFit/>
          </a:bodyPr>
          <a:lstStyle/>
          <a:p>
            <a:pPr algn="ctr"/>
            <a:r>
              <a:rPr lang="en-US" sz="3600" dirty="0" smtClean="0">
                <a:latin typeface="Times New Roman" pitchFamily="18" charset="0"/>
                <a:cs typeface="Times New Roman" pitchFamily="18" charset="0"/>
              </a:rPr>
              <a:t>Margin of error – “cushion” around a statistic </a:t>
            </a:r>
          </a:p>
        </p:txBody>
      </p:sp>
      <p:grpSp>
        <p:nvGrpSpPr>
          <p:cNvPr id="7" name="Group 6"/>
          <p:cNvGrpSpPr/>
          <p:nvPr/>
        </p:nvGrpSpPr>
        <p:grpSpPr>
          <a:xfrm>
            <a:off x="5562600" y="2743200"/>
            <a:ext cx="2667000" cy="1016000"/>
            <a:chOff x="3048000" y="2743200"/>
            <a:chExt cx="2667000" cy="1016000"/>
          </a:xfrm>
        </p:grpSpPr>
        <p:sp>
          <p:nvSpPr>
            <p:cNvPr id="4" name="TextBox 3"/>
            <p:cNvSpPr txBox="1"/>
            <p:nvPr/>
          </p:nvSpPr>
          <p:spPr>
            <a:xfrm>
              <a:off x="3048000" y="2971800"/>
              <a:ext cx="1676400" cy="646331"/>
            </a:xfrm>
            <a:prstGeom prst="rect">
              <a:avLst/>
            </a:prstGeom>
            <a:noFill/>
          </p:spPr>
          <p:txBody>
            <a:bodyPr wrap="square" rtlCol="0">
              <a:spAutoFit/>
            </a:bodyPr>
            <a:lstStyle/>
            <a:p>
              <a:pPr algn="ctr"/>
              <a:r>
                <a:rPr lang="en-US" sz="3600" b="1" i="1" dirty="0" smtClean="0">
                  <a:latin typeface="Times New Roman" pitchFamily="18" charset="0"/>
                  <a:cs typeface="Times New Roman" pitchFamily="18" charset="0"/>
                </a:rPr>
                <a:t>ME = </a:t>
              </a:r>
              <a:endParaRPr lang="en-US" sz="3600" dirty="0" smtClean="0">
                <a:latin typeface="Times New Roman" pitchFamily="18" charset="0"/>
                <a:cs typeface="Times New Roman" pitchFamily="18" charset="0"/>
              </a:endParaRPr>
            </a:p>
          </p:txBody>
        </p:sp>
        <p:graphicFrame>
          <p:nvGraphicFramePr>
            <p:cNvPr id="6" name="Object 5"/>
            <p:cNvGraphicFramePr>
              <a:graphicFrameLocks noChangeAspect="1"/>
            </p:cNvGraphicFramePr>
            <p:nvPr/>
          </p:nvGraphicFramePr>
          <p:xfrm>
            <a:off x="4572000" y="2743200"/>
            <a:ext cx="1143000" cy="1016000"/>
          </p:xfrm>
          <a:graphic>
            <a:graphicData uri="http://schemas.openxmlformats.org/presentationml/2006/ole">
              <p:oleObj spid="_x0000_s4098" name="Equation" r:id="rId3" imgW="914400" imgH="812520" progId="Equation.3">
                <p:embed/>
              </p:oleObj>
            </a:graphicData>
          </a:graphic>
        </p:graphicFrame>
      </p:grpSp>
      <p:sp>
        <p:nvSpPr>
          <p:cNvPr id="9" name="TextBox 8"/>
          <p:cNvSpPr txBox="1"/>
          <p:nvPr/>
        </p:nvSpPr>
        <p:spPr>
          <a:xfrm>
            <a:off x="5715000" y="4267200"/>
            <a:ext cx="2819400" cy="1200329"/>
          </a:xfrm>
          <a:prstGeom prst="rect">
            <a:avLst/>
          </a:prstGeom>
          <a:noFill/>
        </p:spPr>
        <p:txBody>
          <a:bodyPr wrap="square" rtlCol="0">
            <a:spAutoFit/>
          </a:bodyPr>
          <a:lstStyle/>
          <a:p>
            <a:pPr algn="ctr"/>
            <a:r>
              <a:rPr lang="en-US" sz="3600" i="1" dirty="0" smtClean="0">
                <a:latin typeface="Times New Roman" pitchFamily="18" charset="0"/>
                <a:cs typeface="Times New Roman" pitchFamily="18" charset="0"/>
              </a:rPr>
              <a:t>n</a:t>
            </a:r>
            <a:r>
              <a:rPr lang="en-US" sz="3600" dirty="0" smtClean="0">
                <a:latin typeface="Times New Roman" pitchFamily="18" charset="0"/>
                <a:cs typeface="Times New Roman" pitchFamily="18" charset="0"/>
              </a:rPr>
              <a:t> = sample size</a:t>
            </a:r>
          </a:p>
        </p:txBody>
      </p:sp>
      <p:pic>
        <p:nvPicPr>
          <p:cNvPr id="4102" name="Picture 6" descr="http://think.zionsdirect.com/wp-content/gallery/cartoons/tmcn2119.jpg"/>
          <p:cNvPicPr>
            <a:picLocks noChangeAspect="1" noChangeArrowheads="1"/>
          </p:cNvPicPr>
          <p:nvPr/>
        </p:nvPicPr>
        <p:blipFill>
          <a:blip r:embed="rId4" cstate="print"/>
          <a:srcRect t="9807"/>
          <a:stretch>
            <a:fillRect/>
          </a:stretch>
        </p:blipFill>
        <p:spPr bwMode="auto">
          <a:xfrm>
            <a:off x="228600" y="2133600"/>
            <a:ext cx="4343400" cy="4572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10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8"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9" name="Rectangle 5"/>
          <p:cNvSpPr>
            <a:spLocks noChangeArrowheads="1"/>
          </p:cNvSpPr>
          <p:nvPr/>
        </p:nvSpPr>
        <p:spPr bwMode="auto">
          <a:xfrm>
            <a:off x="0" y="14763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031"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030" name="Picture 6"/>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838200" y="1219200"/>
            <a:ext cx="2743199" cy="1482436"/>
          </a:xfrm>
          <a:prstGeom prst="rect">
            <a:avLst/>
          </a:prstGeom>
          <a:noFill/>
        </p:spPr>
      </p:pic>
      <p:sp>
        <p:nvSpPr>
          <p:cNvPr id="1032" name="Rectangle 8"/>
          <p:cNvSpPr>
            <a:spLocks noChangeArrowheads="1"/>
          </p:cNvSpPr>
          <p:nvPr/>
        </p:nvSpPr>
        <p:spPr bwMode="auto">
          <a:xfrm>
            <a:off x="0" y="14763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4" name="Rectangle 13"/>
          <p:cNvSpPr/>
          <p:nvPr/>
        </p:nvSpPr>
        <p:spPr>
          <a:xfrm>
            <a:off x="0" y="4267200"/>
            <a:ext cx="8915400" cy="707886"/>
          </a:xfrm>
          <a:prstGeom prst="rect">
            <a:avLst/>
          </a:prstGeom>
        </p:spPr>
        <p:txBody>
          <a:bodyPr wrap="square">
            <a:spAutoFit/>
          </a:bodyPr>
          <a:lstStyle/>
          <a:p>
            <a:pPr algn="ctr"/>
            <a:r>
              <a:rPr lang="en-US" sz="4000" dirty="0" smtClean="0">
                <a:latin typeface="Times New Roman" pitchFamily="18" charset="0"/>
                <a:cs typeface="Times New Roman" pitchFamily="18" charset="0"/>
              </a:rPr>
              <a:t>What is the meaning of a positive z-score? </a:t>
            </a:r>
          </a:p>
        </p:txBody>
      </p:sp>
      <p:sp>
        <p:nvSpPr>
          <p:cNvPr id="15" name="Rectangle 14"/>
          <p:cNvSpPr/>
          <p:nvPr/>
        </p:nvSpPr>
        <p:spPr>
          <a:xfrm>
            <a:off x="1219200" y="5105400"/>
            <a:ext cx="7162800" cy="707886"/>
          </a:xfrm>
          <a:prstGeom prst="rect">
            <a:avLst/>
          </a:prstGeom>
        </p:spPr>
        <p:txBody>
          <a:bodyPr wrap="square">
            <a:spAutoFit/>
          </a:bodyPr>
          <a:lstStyle/>
          <a:p>
            <a:r>
              <a:rPr lang="en-US" sz="4000" dirty="0" smtClean="0">
                <a:latin typeface="Times New Roman" pitchFamily="18" charset="0"/>
                <a:cs typeface="Times New Roman" pitchFamily="18" charset="0"/>
              </a:rPr>
              <a:t>What about a negative z-score?</a:t>
            </a:r>
            <a:endParaRPr lang="en-US" sz="4000" dirty="0"/>
          </a:p>
        </p:txBody>
      </p:sp>
      <p:pic>
        <p:nvPicPr>
          <p:cNvPr id="16" name="Picture 2" descr="http://www.savagechickens.com/images/chickenstats.jpg"/>
          <p:cNvPicPr>
            <a:picLocks noChangeAspect="1" noChangeArrowheads="1"/>
          </p:cNvPicPr>
          <p:nvPr/>
        </p:nvPicPr>
        <p:blipFill>
          <a:blip r:embed="rId3" cstate="print"/>
          <a:srcRect/>
          <a:stretch>
            <a:fillRect/>
          </a:stretch>
        </p:blipFill>
        <p:spPr bwMode="auto">
          <a:xfrm>
            <a:off x="5029200" y="381000"/>
            <a:ext cx="3762375" cy="372427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3" name="TextBox 2"/>
          <p:cNvSpPr txBox="1"/>
          <p:nvPr/>
        </p:nvSpPr>
        <p:spPr>
          <a:xfrm>
            <a:off x="0" y="228600"/>
            <a:ext cx="9144000" cy="3416320"/>
          </a:xfrm>
          <a:prstGeom prst="rect">
            <a:avLst/>
          </a:prstGeom>
          <a:noFill/>
        </p:spPr>
        <p:txBody>
          <a:bodyPr wrap="square" rtlCol="0">
            <a:spAutoFit/>
          </a:bodyPr>
          <a:lstStyle/>
          <a:p>
            <a:pPr algn="ctr"/>
            <a:r>
              <a:rPr lang="en-US" sz="3600" dirty="0" smtClean="0">
                <a:latin typeface="Times New Roman" pitchFamily="18" charset="0"/>
                <a:cs typeface="Times New Roman" pitchFamily="18" charset="0"/>
              </a:rPr>
              <a:t>Suppose that 900 American teens were surveyed about their favorite event of the Winter Olympics. Ski jumping was the favorite for 20% of those surveyed.  This result can be used to predict the true interval of the proportion of  American teens who favor ski jumping. </a:t>
            </a:r>
          </a:p>
        </p:txBody>
      </p:sp>
      <p:sp>
        <p:nvSpPr>
          <p:cNvPr id="8" name="TextBox 7"/>
          <p:cNvSpPr txBox="1"/>
          <p:nvPr/>
        </p:nvSpPr>
        <p:spPr>
          <a:xfrm>
            <a:off x="381000" y="5103674"/>
            <a:ext cx="8382000" cy="1754326"/>
          </a:xfrm>
          <a:prstGeom prst="rect">
            <a:avLst/>
          </a:prstGeom>
          <a:noFill/>
        </p:spPr>
        <p:txBody>
          <a:bodyPr wrap="square" rtlCol="0">
            <a:spAutoFit/>
          </a:bodyPr>
          <a:lstStyle/>
          <a:p>
            <a:pPr algn="ctr"/>
            <a:r>
              <a:rPr lang="en-US" sz="3600" i="1" dirty="0" smtClean="0">
                <a:solidFill>
                  <a:srgbClr val="7030A0"/>
                </a:solidFill>
                <a:latin typeface="Times New Roman" pitchFamily="18" charset="0"/>
                <a:cs typeface="Times New Roman" pitchFamily="18" charset="0"/>
              </a:rPr>
              <a:t>We are confident that the true proportion of American teens who favor ski jumping falls between 17% and 23%.</a:t>
            </a:r>
            <a:endParaRPr lang="en-US" sz="3600" dirty="0" smtClean="0">
              <a:solidFill>
                <a:srgbClr val="7030A0"/>
              </a:solidFill>
              <a:latin typeface="Times New Roman" pitchFamily="18" charset="0"/>
              <a:cs typeface="Times New Roman" pitchFamily="18" charset="0"/>
            </a:endParaRPr>
          </a:p>
        </p:txBody>
      </p:sp>
      <p:graphicFrame>
        <p:nvGraphicFramePr>
          <p:cNvPr id="5123" name="Object 3"/>
          <p:cNvGraphicFramePr>
            <a:graphicFrameLocks noChangeAspect="1"/>
          </p:cNvGraphicFramePr>
          <p:nvPr/>
        </p:nvGraphicFramePr>
        <p:xfrm>
          <a:off x="609600" y="3810000"/>
          <a:ext cx="1722437" cy="1333500"/>
        </p:xfrm>
        <a:graphic>
          <a:graphicData uri="http://schemas.openxmlformats.org/presentationml/2006/ole">
            <p:oleObj spid="_x0000_s5123" name="Equation" r:id="rId3" imgW="1346040" imgH="1168200" progId="Equation.3">
              <p:embed/>
            </p:oleObj>
          </a:graphicData>
        </a:graphic>
      </p:graphicFrame>
      <p:graphicFrame>
        <p:nvGraphicFramePr>
          <p:cNvPr id="5124" name="Object 4"/>
          <p:cNvGraphicFramePr>
            <a:graphicFrameLocks noChangeAspect="1"/>
          </p:cNvGraphicFramePr>
          <p:nvPr/>
        </p:nvGraphicFramePr>
        <p:xfrm>
          <a:off x="3352800" y="3657600"/>
          <a:ext cx="4987925" cy="1508125"/>
        </p:xfrm>
        <a:graphic>
          <a:graphicData uri="http://schemas.openxmlformats.org/presentationml/2006/ole">
            <p:oleObj spid="_x0000_s5124" name="Equation" r:id="rId4" imgW="3898800" imgH="1498320" progId="Equation.3">
              <p:embed/>
            </p:oleObj>
          </a:graphicData>
        </a:graphic>
      </p:graphicFrame>
      <p:graphicFrame>
        <p:nvGraphicFramePr>
          <p:cNvPr id="5125" name="Object 5"/>
          <p:cNvGraphicFramePr>
            <a:graphicFrameLocks noChangeAspect="1"/>
          </p:cNvGraphicFramePr>
          <p:nvPr/>
        </p:nvGraphicFramePr>
        <p:xfrm>
          <a:off x="1676400" y="4572000"/>
          <a:ext cx="5410200" cy="1176338"/>
        </p:xfrm>
        <a:graphic>
          <a:graphicData uri="http://schemas.openxmlformats.org/presentationml/2006/ole">
            <p:oleObj spid="_x0000_s5125" name="Equation" r:id="rId5" imgW="4228920" imgH="1168200" progId="Equation.3">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1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12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7" name="Rectangle 6"/>
          <p:cNvSpPr/>
          <p:nvPr/>
        </p:nvSpPr>
        <p:spPr>
          <a:xfrm>
            <a:off x="152400" y="381000"/>
            <a:ext cx="8305799" cy="1077218"/>
          </a:xfrm>
          <a:prstGeom prst="rect">
            <a:avLst/>
          </a:prstGeom>
        </p:spPr>
        <p:txBody>
          <a:bodyPr wrap="square">
            <a:spAutoFit/>
          </a:bodyPr>
          <a:lstStyle/>
          <a:p>
            <a:pPr lvl="0"/>
            <a:r>
              <a:rPr lang="en-US" sz="3200" i="1" dirty="0" smtClean="0">
                <a:solidFill>
                  <a:srgbClr val="7030A0"/>
                </a:solidFill>
                <a:latin typeface="Times New Roman" pitchFamily="18" charset="0"/>
                <a:cs typeface="Times New Roman" pitchFamily="18" charset="0"/>
              </a:rPr>
              <a:t>How does the margin of error change in relation to the sample size?</a:t>
            </a:r>
          </a:p>
        </p:txBody>
      </p:sp>
      <p:sp>
        <p:nvSpPr>
          <p:cNvPr id="9" name="Rectangle 8"/>
          <p:cNvSpPr/>
          <p:nvPr/>
        </p:nvSpPr>
        <p:spPr>
          <a:xfrm>
            <a:off x="152400" y="3276600"/>
            <a:ext cx="8305799" cy="1077218"/>
          </a:xfrm>
          <a:prstGeom prst="rect">
            <a:avLst/>
          </a:prstGeom>
        </p:spPr>
        <p:txBody>
          <a:bodyPr wrap="square">
            <a:spAutoFit/>
          </a:bodyPr>
          <a:lstStyle/>
          <a:p>
            <a:pPr lvl="0"/>
            <a:r>
              <a:rPr lang="en-US" sz="3200" i="1" dirty="0" smtClean="0">
                <a:solidFill>
                  <a:srgbClr val="7030A0"/>
                </a:solidFill>
                <a:latin typeface="Times New Roman" pitchFamily="18" charset="0"/>
                <a:cs typeface="Times New Roman" pitchFamily="18" charset="0"/>
              </a:rPr>
              <a:t>What sample size produces a given margin of error?</a:t>
            </a:r>
          </a:p>
        </p:txBody>
      </p:sp>
      <p:sp>
        <p:nvSpPr>
          <p:cNvPr id="6" name="Rectangle 5"/>
          <p:cNvSpPr/>
          <p:nvPr/>
        </p:nvSpPr>
        <p:spPr>
          <a:xfrm>
            <a:off x="381000" y="1524000"/>
            <a:ext cx="8305799" cy="1569660"/>
          </a:xfrm>
          <a:prstGeom prst="rect">
            <a:avLst/>
          </a:prstGeom>
        </p:spPr>
        <p:txBody>
          <a:bodyPr wrap="square">
            <a:spAutoFit/>
          </a:bodyPr>
          <a:lstStyle/>
          <a:p>
            <a:pPr lvl="0"/>
            <a:r>
              <a:rPr lang="en-US" sz="3200" dirty="0" smtClean="0">
                <a:solidFill>
                  <a:prstClr val="black"/>
                </a:solidFill>
                <a:latin typeface="Times New Roman" pitchFamily="18" charset="0"/>
                <a:cs typeface="Times New Roman" pitchFamily="18" charset="0"/>
              </a:rPr>
              <a:t>If your sample size is 400 and you wish to cut the margin of error in half, what will your new sample size be? </a:t>
            </a:r>
          </a:p>
        </p:txBody>
      </p:sp>
      <p:sp>
        <p:nvSpPr>
          <p:cNvPr id="8" name="Rectangle 7"/>
          <p:cNvSpPr/>
          <p:nvPr/>
        </p:nvSpPr>
        <p:spPr>
          <a:xfrm>
            <a:off x="533400" y="4343400"/>
            <a:ext cx="8305799" cy="1077218"/>
          </a:xfrm>
          <a:prstGeom prst="rect">
            <a:avLst/>
          </a:prstGeom>
        </p:spPr>
        <p:txBody>
          <a:bodyPr wrap="square">
            <a:spAutoFit/>
          </a:bodyPr>
          <a:lstStyle/>
          <a:p>
            <a:pPr lvl="0"/>
            <a:r>
              <a:rPr lang="en-US" sz="3200" dirty="0" smtClean="0">
                <a:solidFill>
                  <a:prstClr val="black"/>
                </a:solidFill>
                <a:latin typeface="Times New Roman" pitchFamily="18" charset="0"/>
                <a:cs typeface="Times New Roman" pitchFamily="18" charset="0"/>
              </a:rPr>
              <a:t>If you want your margin of error to be 5%, what size sample will you need? </a:t>
            </a:r>
          </a:p>
        </p:txBody>
      </p:sp>
      <p:sp>
        <p:nvSpPr>
          <p:cNvPr id="10" name="Rectangle 9"/>
          <p:cNvSpPr/>
          <p:nvPr/>
        </p:nvSpPr>
        <p:spPr>
          <a:xfrm>
            <a:off x="3276600" y="2667000"/>
            <a:ext cx="3047999" cy="584775"/>
          </a:xfrm>
          <a:prstGeom prst="rect">
            <a:avLst/>
          </a:prstGeom>
        </p:spPr>
        <p:txBody>
          <a:bodyPr wrap="square">
            <a:spAutoFit/>
          </a:bodyPr>
          <a:lstStyle/>
          <a:p>
            <a:pPr lvl="0"/>
            <a:r>
              <a:rPr lang="en-US" sz="3200" i="1" dirty="0" smtClean="0">
                <a:solidFill>
                  <a:srgbClr val="7030A0"/>
                </a:solidFill>
                <a:latin typeface="Times New Roman" pitchFamily="18" charset="0"/>
                <a:cs typeface="Times New Roman" pitchFamily="18" charset="0"/>
              </a:rPr>
              <a:t>1600</a:t>
            </a:r>
          </a:p>
        </p:txBody>
      </p:sp>
      <p:sp>
        <p:nvSpPr>
          <p:cNvPr id="11" name="Rectangle 10"/>
          <p:cNvSpPr/>
          <p:nvPr/>
        </p:nvSpPr>
        <p:spPr>
          <a:xfrm>
            <a:off x="3124200" y="5486400"/>
            <a:ext cx="3047999" cy="584775"/>
          </a:xfrm>
          <a:prstGeom prst="rect">
            <a:avLst/>
          </a:prstGeom>
        </p:spPr>
        <p:txBody>
          <a:bodyPr wrap="square">
            <a:spAutoFit/>
          </a:bodyPr>
          <a:lstStyle/>
          <a:p>
            <a:pPr lvl="0"/>
            <a:r>
              <a:rPr lang="en-US" sz="3200" i="1" dirty="0" smtClean="0">
                <a:solidFill>
                  <a:srgbClr val="7030A0"/>
                </a:solidFill>
                <a:latin typeface="Times New Roman" pitchFamily="18" charset="0"/>
                <a:cs typeface="Times New Roman" pitchFamily="18" charset="0"/>
              </a:rPr>
              <a:t>400</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6" grpId="0"/>
      <p:bldP spid="8" grpId="0"/>
      <p:bldP spid="10" grpId="0"/>
      <p:bldP spid="11"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FBF49F"/>
        </a:solidFill>
        <a:effectLst/>
      </p:bgPr>
    </p:bg>
    <p:spTree>
      <p:nvGrpSpPr>
        <p:cNvPr id="1" name=""/>
        <p:cNvGrpSpPr/>
        <p:nvPr/>
      </p:nvGrpSpPr>
      <p:grpSpPr>
        <a:xfrm>
          <a:off x="0" y="0"/>
          <a:ext cx="0" cy="0"/>
          <a:chOff x="0" y="0"/>
          <a:chExt cx="0" cy="0"/>
        </a:xfrm>
      </p:grpSpPr>
      <p:sp>
        <p:nvSpPr>
          <p:cNvPr id="2" name="TextBox 1"/>
          <p:cNvSpPr txBox="1"/>
          <p:nvPr/>
        </p:nvSpPr>
        <p:spPr>
          <a:xfrm>
            <a:off x="1219200" y="1219200"/>
            <a:ext cx="6858000" cy="646331"/>
          </a:xfrm>
          <a:prstGeom prst="rect">
            <a:avLst/>
          </a:prstGeom>
          <a:noFill/>
        </p:spPr>
        <p:txBody>
          <a:bodyPr wrap="square" rtlCol="0">
            <a:spAutoFit/>
          </a:bodyPr>
          <a:lstStyle/>
          <a:p>
            <a:pPr algn="ctr"/>
            <a:r>
              <a:rPr lang="en-US" sz="3600" dirty="0" smtClean="0">
                <a:latin typeface="Times New Roman" pitchFamily="18" charset="0"/>
                <a:cs typeface="Times New Roman" pitchFamily="18" charset="0"/>
              </a:rPr>
              <a:t>Expected Value and Fair Games</a:t>
            </a:r>
            <a:endParaRPr lang="en-US" sz="3600" dirty="0">
              <a:latin typeface="Times New Roman" pitchFamily="18" charset="0"/>
              <a:cs typeface="Times New Roman" pitchFamily="18" charset="0"/>
            </a:endParaRPr>
          </a:p>
        </p:txBody>
      </p:sp>
      <p:sp>
        <p:nvSpPr>
          <p:cNvPr id="66562" name="AutoShape 2" descr="data:image/jpeg;base64,/9j/4AAQSkZJRgABAQAAAQABAAD/2wCEAAkGBhQSERUUExQWFRUWGRgYGRcXFxwXGBwXFxwdGBwYGBwcHSYeGBwjHB0cIi8gJCcpLCwsGB4xNTAqNSYrLCkBCQoKBQUFDQUFDSkYEhgpKSkpKSkpKSkpKSkpKSkpKSkpKSkpKSkpKSkpKSkpKSkpKSkpKSkpKSkpKSkpKSkpKf/AABEIAIIBhAMBIgACEQEDEQH/xAAcAAABBQEBAQAAAAAAAAAAAAAGAAEDBAUCBwj/xABXEAACAQMCAwQDBhAKCAUFAAABAgMABBESIQUTMQYiQVEHYXEUIzKBkdIVJDM0QlJTVGJzkpOhscHRJUNEcnSClKOysxYXNWOiwtPwCIOEpMNktNTh8f/EABQBAQAAAAAAAAAAAAAAAAAAAAD/xAAUEQEAAAAAAAAAAAAAAAAAAAAA/9oADAMBAAIRAxEAPwD2DtBf+57WecKGMUbyYOwOhScE/FQhfekOa3EiTwQiZBrAR2ZHRoJ5l0kqCp1QlTkYxuDRtxW1jkhkSX6myMr76e4QdW/ht40ENacGZGDXSPuSztcl5DmJ4MFixJAjdgANhnNBNaelWFRL7qjeHQ0oVgpaN+UoYqreMmD8H9NPN6WrYwl4oppmCzMUVVOnkY1cxlYqq95TqBYYPj0rP+h3BHL5m1hxJ3DLIUVpQFd0H2LkADUPKp7X6GIpUC7kzHLCxMF25ZJypcE8vqdIxjGMbUBZ9GyyWrLHpa4Ze6+xVShkbOPEKpHtIoeue3zx3rQGNGjWYQ4AkEm8YcMGKco7nAXUCcgDfGeIu0UCPAyR3jJBE0aBrS5LEtoGosYtyFTHT7I1A3ELRpjKYb8uXE3L5N3yTKgXS5Tl6SQVUjbqAaAgm7Wh7aWa2jaUxrGQNJ35qpIMBcs2lHVioGfAZNU+E9ug6gMvPk1N9aoxxGugGSSNyJIiC4Bj7zbZAIrA4Zxa2iszbPb3OXdpH0Wt3HiRpOZmNhEWGg6dJ69xaYXXD/hFeIFySXkMN3rlBCApKwiGpMIgxtgL6zkCKb0gR9zRBM/MaLRkKoeKV9AmQlt1zjY6T312AOa6PawfQ83fJCOSVRJGVQXMnKQM/RVLYyfAZ8qH7W/4WiE/TKhSmjVHdYjVHEiJETF3E1Ad3xwB0AFWR2l4YkcaFnKRyNKivHcFQ7atu9FggayQOg28qDSl7dRmGF4oXkMq27MRgpGLiQRDmNnrnWO6D8HfAOaZPSJatr0xSsyNpKBELY0u+o9/u92N8qxVhgAqCRQ/JxXg+dQldAWDsimdUYiUzgMvL3CyMzAY+yI6bVzw3inB4ztO5AXlgMZmATTIgVRyxjCyMB7fPegJB27tcoDDIGd9ADIinBSNw2797KSKQoy537uxwUi1TwVR8Qrzm64twhxgzOFOnWi8/S6qiRhXHLwRpjXyOx33NEH+suyxkSMQPEQzkfGeVgUBPyF8hSMC/aj5BQr/AK0bHPw3x58ic/o5VSn0mWA6yuo6ZaCdR8pjxj10BH7kT7RfyRTe4o/tE/JH7qmzQ5H6QbNt1kdx5pBO4+VYiDQbvuOP7RfyRXQgUdFUfEKwD2+tf/qD7LS5J/yqZO3cB6R3Z9llc/8ASoCMiloHlQ4e3MOccq7/ALHcf9Leuz22hzjlXf8AYrj/AKdBvCFftR8grrAofbtpHj63vf7HN82uX7bxjpbXreyzm/aooCPFKhj/AE7X7z4h/ZHpf6dj7zv/AOySD9lATinoUHb4eNlf/FayH9lSr25U/wAlvAP6LNn5OXQE1NmhUdvRn6zvcf0aX9PcqT/TuMdYLsf+lnPy+9fvoCelQw3b6EH6ncfHbTj/AOKpbDt3bSyLHqdGdtKa4pU1N5AvGBn46AipVU4rxWO2iaaZtEaYLNgnGSANgCTkkDbzoe/1ocO++Me2KX/p0BZTUKr6UOHH+PP5mb/p049JvDuvuj+6l+ZQFNKhQelHhv3yPyJfmVJ/rL4d99J+S/zaAnp6Fv8AWfw376Qe1XH/AC1wfSpwz78j8+j/ADaAsps0Kp6UuFn+Ww/GSP1ipF9JXDT/AC23+OQD9dAT0qHo+3/Dj0vbb88g/WanXtpYnH05bfn4/nUG1TVkL2ts2+Dd25/8+P51TDtHbeFxB+dT99Bo4p6zG7TWo63MH55PnVJDx23cgLPExOwAkQk+wA70F+lSpUGR2ufFhdHygm/wNUEV+ttHbhiqR8klmO28aJhR6yCxx+Aabt8+OG3Z6e8uPlGP21LxeaVIo+VysFokIkRnHfdEBGGXpnPxCgoHtTI7e8KJVZmVCuOvJEo1anA7rZDb53AxkGlD2immkjCKY4pIkzLpDaJ5F5gQgncBRg7Yy43Bqu3bOXQwWH31TGvwW0uzTPC5jBI1AaQR3vsutaknE545IlkEZRl0u6g/VmzoUqXyinbfv5J+x6kGsuIypYc+QmSXll8aNPfI2QKPwtvPeqEvEr2JZYn0yTtyhCYUwAGDKzkOQMjQ0mlmwNSrk9TqdmOJy3ECyygKXAYKFK4UgEdXbUD4Hb2VFwPtIZ5ZEMbKu7RPpYB0VtBOSADvpYFSRpkXxzQZ9hx66kmAdeVGFAPd1H3QFOuIncBdQJDDOdIGRkaoeHcdkaxD+61M2Y2YkoxAIB5fcgAVmwdijEHIydsGZqK4m0IzHJCgscdcAZ29dAraXUisQVLAHS2xGRnB8iOlSE0NcOvbwPIzRPLFIdcXehTlrj6mcHLeBDb+OcY302vLjwt1+OYD9SGg08U1ZouLn7jEPbO37IDTc+7+5Qfn3/8Ax6DUxSrMLXR+xgX+s7f8q1yFvPO3+ST99Bqih70gx6uGXn4mQ9ftRq/ZXfErK8liZBJFGWGNacxWXxyDnasntFcSrw2+in0l47QnUpY6g8brk6t86kO/jkUBD9GfpiOHTnmJzNWeg32Ixjw8/i8870c/7Ngx098+TmPUmgLdW4LJqKKNJciTupJuEGzDc94nbceO0Ho6/wBnQjyMy/kzSD9lAT0qYilQNNMqqWYhVAySTgADqSTsBVW141BKSI5onIGTokVsDzODtVvFDt32SLgLzWQBLhDy8AnnuHGcg7KBQbK8VhLsgljLqQGUOuoEnABGcgk7YpS8VhVdTSxquCdRdQuAQpOScYyQPaawxwGUpcwuqMk+s6zKxAZ1+xjKYQa8nZvI9au8W4CZY41jbkspQa0CgqqA4CZUjAYggEY2oL8vFYV06pY11405dRqz005Pez6qss4HUge31UNwdnnSaBwoISJI20ysoBQk5wVLSDDHZj7fOr/G+Cm4aLDlFXmaiuNRDoUwNSsPGg1DKM4yM4z18PP2euo572OMAu6KD0LMFB9mT7Ploc4b2ZmV1mkkzJpWFkypTkhApGrRqJ15kxnGSR66ms+z7ubYzqo9zxsg0yscseThjhVyPe2ypyOnXwDau+KQxECSWOMnprdVz7Mneu5r2NF1u6Kox3mYBd9huTjeob6zLtCwx73JqOeuNDqcflCsGTsjIFGmQsdsq0jIO5MsihGVdSYXWMj7agJ4LhXUMjBlPRlIIPhsRsawu1vwrIed5H+hJD+ytmxVwgDgKw2wrtIMDp3mAJPtFYXaiTNxw4Dxuifkgl/fQP6QT/B8v86H/OjrelnC41EDJCjJ6segHrND3pCbHD5ifAxH5JozWlx63jeMc2QRKskbai2j4LZxqDDGemc+NBM3GoQyrzU1N0Gc572nb+sCPaD5VJHfoxwrgsdeADv72dLbepiAfXQ/BwAJcBoJYmKajy5CzsglZXLAh9Ry2sgt90rUjhiiupHLxq84jGklVclNQB65bOQB7KC/FOpXUCCu+43GxOap23aKCRtKvkggHKso1HGFyVAydQwOpyKmtXijRVV0ALMF7w3YsTpGTuc52/8A5UFzwISCQM7YkkikOMqRy+XsCDkZ5Y3GMZoLD8Ui1IhddTllUdclPhD2jx9lNa3UMwPLKOFODpw2/wD3mqEPZ9opFMTgRiVpGV9bt3o9BCsXzuctvnc1PwbhLxPIzGMB8dyJSiahnL4LHDNkZx9qOtBbHC4vuUf5C/urv3DGNhGn5I/dU9KgqNwqE9YYz/UX91V5ezNq3wraA+2FD+ta06VBjHsbZfeVr/Z4/m0zdi7D7ytT/wCni+bW0K5YUGOnY2xHSytR7LeMf8tDvbbs3axRQGO1t43N1agMkSIwzKpOCqg9AaOsUOduB3LUed7a/wCZmgJRSpYpUA56Rzjhl1+L/WwFbLSYCAxs2cdACARggnJ23/VWN6RRnhtx7F/xrRGBQD3EeKWfKDSRK6mIzaeWrHGtSq6T9m0jDC+LA+IqWB7Me+JFH71Csqusa7ROHYaCPY23r9dYvEHsUkOdU2qUuU7hi1LqHL1SlY8LI7uEDEhyT4baHCOGxF8RySxaVAeBkjAMRd3VcFD72NbKCjYxtnIoJLviVpYKWWFY8rGTy0jjyrtoXUxKgYJ8T47ZrUtGGIiICndwMaMIpGdPdbYd1fg5G6/FTbsqmkjmy5960uShZFhbWirlMEA9SwYnxJwK07O3KLhpHkOc6n059ncVRj4qCtwvibStKrJp5b6chtSnxxkqveG2QMgZHeO+Lk6alYeYI+UU8cQUsR9kcnYDfAHgN9gOtdmgHfoqYbO2nJPKWONpcDJ5Zj+EMDPdbSTjw1Vlp2rkEcsL5WZIHfUzd8z6RJy1XGNtWFGSSEJxjBJL2eP0pB+KQfIoFWbi6CtGpBOtio8gQrP+pTQYXEO2YjV9MWt0LgrzFXSRMIU5jNgRq+dYJ8AetWuKSyTWsZiOlpGhyUZmAVmXVhkwxXBPeGNt9q12lUEZIBY4GSBk+XrrAn7YIs/JEVwxBAyIXxusjbalGr6mfUc5GQDQSWRuIEkVsyrHp0nDl21EMcFix0qDpAJZu7uaa84zcAXHLi1SIQI0ZJACoYAyM4BV9jqCINWF8TnF49o7cF1MyKYxlwzAaRkA6idhgkA77ZGetWIOIxuupZFIwDnI6McKfYSCB54oMGyu7uSe25sZVAhLkIyqzlHBJy50KG0gIwLHXnbGKqdvRiC/H21i/wDwGTH+OjOhD0hL9L3J87G6HyaPnUFi5vI1v7bUyhmj6EMWywYIFOnSoPfz3tyq93oR16Ov9nxetpj8s0hpp4831pkAgRkgkrs2lugI1Nt5HA+OuvR0P4Nt/WHPyyOaAkzTZpjT4oKnGI3a3lERIkMbhMHB1EHGD4HPQ+FDV/aXWqQS854gTo5LHW7hAI2YKQUGdiNl1qGOx2Krq6Ecbu3wUVmPsUEn9FDNl2rmZU1RqHUStOpV0ZUQx4KK2GyFkDbjvaGA6jALh3DLuJp5HAZ5I5NGg/xgJK8zU5HkEKhQBqB8CbQ4fdW4ykr3HcMao+O7pUmNmJPebXkM3Uhl27uTXte08jASlotGLY8vSdTC4C7o2vrqLYGk5C48cglu2YIxTBcDIB6Ejw9WemfDNBhcL91QmJJg82kOhkQg6smMpI+pgdhrUncnST41f7RxSPDoi3ZnjB3ZRo1gvqKkMF05zg1l2vGJnktyxAjkj5raQmAGbuqzOwOApUZUEkgnbOK0+GNJzplkk1BSuldAXusAQcg5O+ofFQYdpwy5juFZ3d40ZEJBlJIMQXuqXK8vWdzgsMZJOMiSINoKn3UYlml1455kZd+XpY98xgddB6hfAtnX4nJKJYAkiqjyaWBTUxwjybMWwM6AOnnWM/aW4xJ72owSEIGstpuRAxC6hg6TsC3XyoLVtI4uyzrPoIjCAiUgakAJfDcnY5zkE53z0retrwO0igMDGwU5GAcqGBU+IwR8eae0clF1fCwNXTIPjnSSAfYTU1As0N9o97vhxPhPL/kS0RmhvtB9e8P/ABs5/uH/AH0HPpB/2fP7E/zErV45bvJCVRQxLKcMdIwGBJyQd8Dy8ayu3x/g64xvjQOuf4xM+ytPjsUhhdoWZZUBZNPeyQD3SvRwRkYPjjGCAaCOw4eyXMjhFjjbOQJC/McldL6SoEZCgg4O+fUDUXEOAs8k8gfBeIRovdxrAfDFtGtSCwxhvDpVWzgZLxkZ7kqsarGxE7KW0sWdmzyCd+jLnOAMDAqtBayPaTrqumZMskmZ4ZHfR00swbY9QvcJIwAQcBxN2RdwGUJEFLOIVKkYxCgi1FO7qWIkuuCpYYJ3yZg0IvbyLLcorT7RlIM+6GGeSuG5pYxE6tW7d/V49KtcDguo0kjfHM1BlZ2kli0MAMKzMZCwwSVYjc7bb0BJSzUVsHCDmFS3iVUqvXwBZiNseJqWgVKuRXWaBs0s0qZHBGQQR5jpQPSp80xFAsbUM9tull6762/Wx/UKJ6GO3B+sv6db/wDOKAnFKkKegHfSEP4OuP5qn5HU1t3d2saF26DwAySTsFA8STgAeusP0hg/Q25x9oP8S1LbzO1wjTroUg8lc5w++rmY25hToASAA4BznIV+B9n544O9O2ts6o5NMsI3OAoGGUYxsGx6qybe4EV3GgQxyq+nTG+q3KOYw50nDQ/CUgBQGZRjV1o7JrCmkS4kgdImLRyFtbRlQFCspOojBznYAk5x0waDeqhwqTUZjnK81wvxABh8Thh8VSX8EjgLG4jz8JtOpgPwMnAb1kEDyNTWtqsaKiDCqMDx+Unck9STuTQdtTEdKTUqDN7P/W6D7Uuv5Dsv7Kk4pYNJyyj6GjfWCU1j4LIQRkeDHx8K44I3vbDymuB/fOf1Go+0fCEngcGNZHVH0ZUMQ2MjHrJAoIL7sxzwhllJcBkLqiDusQcKGDcsjA7ynO3sxbfhCNPzSSGBQ+ruCRR4eIlYH2Cofc7QBltoUVBEzoqqEHOzspxjqMfJ1rNvILmVYGhL6l5gkaRRC7qQpwowRGWIwCVOMHpkNQXl7MwrzVBYLLnUO7jJbXnOjLHVn4ROMmuuO8HWYagCZAY9g7KGEciuNQBCuBuRnPU1S9zXc1xKJGkigZNKKgjBXIXBL5ZtedYOBjf1AmvPbXEVrbJGZi6ga03YswUHQ0gbMS6vH4O2OmxAsPtoR9Ix+lpfI2t4v/Arf8tFkaeNCnpHUG0k/E3Y+W3kP/KKC+Yj7st2AOBGckKMAEN3S2c5Y6SBjHcPnUfo7H8G2/8ANb/G1Mlvi+iYLnMSgnSu2zkd4oSufIMufIgNT+j7/Zlv/Nb/ABtQEgFJmoa7SdrDbuIk5QkKatUzskYy2kZ0qSTsdsr0G+9ZkPH7ojUJBJ6ohDOn5KOkvn0JPqoDDiF0scLu66lVSSuAdX4IB2JJ2323rMvuOLAFaeNY2ZJCe+m5jCkR6jjUWHT+bS4RxeO8gkDjTpLRyodQxtnPeCsARuCQCPaKngtY15TtK8hydDSHJJlUbYCgDYbbDr5mgpnjFoLmJNEesxKyPhMhSGZEXfWMqjkYGBj1ipLftZE6a9Lj3vmaCBrBOnCYzjUdaY3wdY3qnELLl7llUvFEHkR4zriwqKrMoOBoIJ6Z1ZqwtjaFx3gHMLRDvYblwMATj7ZHA36g0Dvfq88MT2y8zSWAkMeUUHSSnXPQHu+rpWpxG75QDBS7uQiqMAsd23J2AADEnyB6nArILwpJq91S644tbnutriBLhm97IIyxA0Y64HqvcRvLeWEsZSqoFkEiEhl1ZCspxuThlxg53GN8UFa07SiSdYgihurB5AGVsurBVAOvBRhnIHlWxPYxupV0RlOQQygggkMQQR4kAn1iq3B7KJEDRBhqUZL6tRwWOWDYbUWZic75NPFx2FjLh8cneQsrKq4Gd2YAHbfYnags21mka6Y0VF64VQoz54G1Smo7W6WRA65wemQVPluGAI+MVJQI0Ndofr7h3424/wAh6JTQ52iP07w78bN/9vJQZfacIvD7/S+s6yWIBXDF17u53x+2iXj1wY4GYOI+8gL4B0q0ihj3ttlJ3PShHtGo+h/FMAj3xjht9wynbyB8vj6EUa3d7ywpxkF0TyxrOnPykUAxJxq6xi2BuSHYrIERQ8aIpK5LIm8jBNa+TEA6TWvPeTl4gmlY58YLKRJHhC7Lp6MWAIycaTnZq7uOOssmgR5UGNXcsBpaYhUULjLbkZ6YB2z0quvGLnRcMY4Mw7YEr4JCLISTyu6NLeR3oOO0HFZYNAWSEnLMyHUJXXV3EiAV87d0kjJOOmaIY22BII2Gx6j1GsSDj0pljieEDVGJXZWdlUEvhfqeM4X7IrvsM4qHgHaw3UMkoiyY9PdQkk6lDFRrRDqAPlg7YPkBJTA1jS8bL2jzxKQCG5RYfCzsj6SMgEnIB8MHxrZoHoXuLG691POgGkhoQv2QjCZV/hafq2T0zpb4qKKFuJ3dxG0o5wWNeSQ+lcqk8ul3csCvvaqwXbGCC2cUGfddnJljSKOPVHyJDpYjuyFUzDgnBDyAMPAEPnYit/gFoVeV1h9zxMECx4VSWXVqkKoSF1AqPM6MnwrKg7Sy6V1sNT8jlDRjnKZWSRkHmY9L4+xBB2BzVrsff3EnM90NviNlU6c6WDHWNKJhG6BTqZTG2WNAS0qWaYUD0NduDtZ/022/WaJaFPSFIQtl/Trb9bGgLBSpUqAf7fLnh9wPwR/iWtC8eJ45Vkzpj+GRkFSqiQMpG4IGCCNwfZWZ6Qmxw64P4K/41rq5JNtft584D+pEI/1qaDq8R5dNpKNQbLGXC4aKMgnYjuyaioO2Nyy4xhduGBUUKqhVGwAAAA9QHSs/jYKqkw6wtrYecZBWQevCnUB4lBWmGz0oHpUqYUCxSxSpGgxYWkhaVRBI6tIXUo0QGGCn7ORSDq1eFSfROX70l+N4P+qa1SaVBki/uPC2x7ZkH6ga559zn63XzyZwPV4Ia1GahTjl/dOboQRXBaJYljClYld31FnVmBDqvdz7CMUG4s9z9wj/AD5/6VNrufuUI/8AOY//AAVZubrlxM7Z7iFmxue6Mn1VzZcR1sylGRlCEhip2fOCCrEfYnyoKwS7P3uv5x/m5+WsbtjwuZ7KdpZY8Rw3DARxMuS0Eke5aRtsMTsPCi81i9tXxw68/o83+W1BDZ2qNNbyGUcwRJiLu75QjUfsvE4PhhvM1F6Px/B8Q8jMPkmkFNbwyG7s9m5ccBJYAaSzKq6Sep6Z2xjxzkYzeyoaW09zRsVy91zZB1RGuJlATO2tt8E5wFJ+1yG5wXh4eV7vJ98yqDC4MYwFfONWWC6tiBgjbOSeO1XZcXaAYTI1fCBG5XCvqXvZU7gdD49ARctrwxaY5gExhUkUYiYDYD/dt+CdvInwr8aaUyxRIx0yPk6SyOqIMMSwGCuWU4ON8DvAnAVOynAhGs6SFmbIiIaR5SIlTKgO5yQS7N6tePAAWouBurKJLkumtGCFQDmIDSoIOy7BiAMkg7gHFaVpZiNSFycnJZjlmbplj7AB6gABtWLx7g8kkpKoWZliEcmV95KOXdtzqyw0jug5wAcAUFuLs+cYkkDjmmXHLAXv6w6EZOVIcjeq0fZDGoiZtXf0OR3kJKaCDnvaQuDn4eo56nOfbcDuYtIVdaxpblAXGrKPl4sk7hVL6WPUMB4VtS8LMk0MpUqOsseoY1KMxswGzFW8vNSc6RgIbjgJCENMqxi3SHdcYKbiQsXx18MfHSuOzXfldJAC7ROisvcRo2ZzkAgsHdmY75BORvVrjlmZBGwTmiOTWY8qNQ0On2XdJBYMM/a+yh+47K3GjUpQSclIgpc6QvNdimcfxashVsdYsdCaAj4JEI05Rm50iZ1ktqYaiTg5YsAPgjUScLuSaqNEwmuMzW+JBtGyliNKgZcaxlSucjA6jfz54Hw6SGabMa6Xkkfma1zhmLgBQgOO9vljvnwqtxrg7yyzhbdSskITmEoAzKS2kjOrDA6ScfooNngnD2gi0MwO5OFBCKCc6EDMSFHgM7eGBgC8BWRwLh0kUkwf4GUWI6slkAJBbxBUMI99yIgT1rXzQPQz2l+vOHfj5R/7eSiXNDPad/pvh3ruJP8AIkoMvtAp9wcR1Mm5YlUYMFYlc52yCdmwfPoPEvv7BZUKOCRqDDDMhBU5BDKQQQQOhoP7Svmx4rgYwW8j0C5Oevh0PSjgGgoLwCLWjkMWTTgGR2UlfgsyliHYZ2ZsnpvsKtNYIRICu0udYyd8qEPs7qgbeVWM0s0FC84XEzCV8gqMEiR0GkHOGCsFYDf4WfGp4uHorBlUBlUICNu4Nwp8wPDPTJx1Oa/aBwLWckZHKkyP6h2+PpV2AEKAdyAAfaBvQcwWgRFRMqq7DfOAPDfPsqUilqpZoG3oZj7TTlpRygw5jRRnDousSmIBnYEOCoLkoNtJXriifNYV5xG2McyPG4VJAjAIylpnYMOXjBLFmVtQxuwOaCE9p5O63KTl8ieUnmNq1W5CsqjRgqWIw2RtnarFv2gaQhFjAm0sSjvgKyNGCpYK2QVkVlYDceXhZh4NbkxuI8FE0IO8ulCPgFc4A8wR4DPSrMPDIlk5ioofQseofc1JIX2AmgrcCvpZolkkRE1qrKEcvsRnvEouDnbAz7a06x+DTMJJYAqiOHSFK6sDI1cslvhtpKsSNhqxWxmgVB/pJ2SyPlfWx/Sw/bRgDQf6TPqFv/TLXf8Ar0BjSpUqAa9Ix/g24/mr/jWs+XtDB7iuYzIBJm6BUhshmeQgHbY4I/RVz0nk/Qq6x10D/GteAWfpQvLaFoBIWUiQdcMC4IzqAySCQc9duvkH1KpBGeoPxjFUOBnSrRfcXKDx7mA0fyIyj+qa+RbftBcIAEuJlA8FlcD2AA19Geha1n9wme4lkka4bUvMYuRGg0Kctvvgn2aaA/p6aq17xKKEZlkSMebsF+TJ3oLNMTWMe1cOe6JmH2y28pX4jo3+LNA3az00pbXQhjjLoEDSPy31qxJ7pjcx420nJP2VB6jrpKfOvKex3panv7+KCOMcohjIWADBVU95QrHHe0jdm+F08a9T1f8AfSgiu51jVnY4VFLE+QG59tYd1w69nGpboWudxGIElwPASMx3bz04A6DOMm5xZ+ZJFD1DMJH/ABcWGx8cnLGPEFqr9pe06WirqZVZzsW1EKoGS5VdzvhQNss6jIoBntF2d4nNFypDbXkWoMVBktJDp6DKsUIPkf0Go+FdtILGWT3VZz2TzyankfM0TNvuJAdlG+wGBmtfhPayWRmV44GZVVikE2uTQyK+QpGGI1brqHUYLZGdriMUVzZyBtLwyRE56gqVyGHs6jxGKDUt7kOAykMrAEMDkEHcEHxBG9Y/bdscOvP6PN0/Fmhr0IXbPwsBiTy5ZEX+b3Wx7AWNE/bJc8OvB/8ATzf5bUFmz4amqOXvalRQO+2nGnHwc6c7nfFYfYd0gsJJcfx127+ZZZpFx8igD4qJOHNmOP8AmJ/hFBfCL8R2CqQTqu7gE+AC3rE6vb7PPyoDBrghIklCs8mEcfY50MznG+R3SMesVTSyWC4QrkJIpiALEqjDvgID8EMA2w2yigV1xu4KS2xClsyMpwCSAY2JOB1woJq5xC3MkLBfhbMnqdcMp/KA/TQXErJ43whZZbdmQtpk727aQvLkOSAcfD07kdcVoWNwJEV16OqsPYwzVigBeFrOEiMZl5ih5JQVmAdgFxE/Ozuyl91wNQBHTFb1tPN9Dw4V+bySVVgS+rSdAYddXwcjrnNbJO9d4oBHiVjJbxSKZriVHikAJZtaPGuqPS0YD97DZJJLELnPjFFxZ1hlRTNkLC8ZKSs3L0xh92UknKvsTqJJ2owU7mm+OgE7+fXM7p7o0ukRYqs4wiylZQgIwjFNJ7oDYUkbmq8k9yqyNEZ+XHFK0SNq1OmcHOvvcwHvJqOrGx+FRbeyuInMYDSBWKg9CwGw6+J2qS2uVkRXQ5VhqB9R3oKHEbt4xA5EjAEiQRozneNtyqgnGrHh41l8OuG91Ss/ukhmHLHLuAoVkU5OpuUMEkYKAqQc70UeHSmNAHRc1Yhpa6bRLldSTBpsqMrJvmPBzhu7Hn7EjNXO0313w71XD7+f0vIdvOiYChztUPpjhx8roj5YJaDJ47IDw/iijqgl1HKkk6Q2+lFPQAb6j66M4SNK+wfqoW47blbDiWVwGjnYHbf3s9cb5GOp65rT467CyZhnGhC5XZhFsZCu/Xl6sY38t6CxfcfjjcxhZJZBjUkS6iuRtrJIVM+AYgnqKgXtUo+qwXESjfUyB1A8yYmfSPWQBtWFBw201EQaraU7lYy0DHI3LQts59bIc6auNbXMZASaNwDsJY9LfE0WkeRB0HrQbVzEtzHGUdWjLo5KkMHVDqCgg4xrC59QI8a0qC7S9nt7gSPCqxSbTGKUuOYzBUl0sqnqdLEbkFSR3c0aCgemzT09ByayZeDyH3QBJGRMysFkh1oMKqEMNY1ghR4jB+StYmnzQUuGWTRRRx69WjYkg7jfZRq7oBIA3OAMb9askN5jqMbfY7ZHXcnff1jY43ocTmPOtkBI1SMzYOMqkbHSfVqKbeqtJmoIorcKzEAd8gnA3JChcnffZQPiqampjQdChP0lfWsX9KtcfnVoszQt6SB9Jr4YubU/36UBXSpUqAW9J654Vd/i/wBTKa+VJ987eJr6w9I4/gu7z9yb9GDXyhdL1PQb4z1+Ogu9k+BNe3cNsu3McKT5L1dviUE19IcU7Ty20nuW1tkKxLGoLTKrBSoxohJUyADbOsbg15h/4eeE672acj6jFgeppTp/wq3y169214PDcG1SeNZEMr7MMjPJkI9Y6fooMeTjjt9cveR/gpA0SflRCRv7ypLHiVgrao3hDnfU7Dmn2tIeYep6moR2Ht1zyXntz5xXEgUf1WZl/RTzdmrrHdvmkXyuYIph+UOWaAhmmD9CDnxG/wCnxoS7Rejm0uyzurLI25dDuTsM94Hw2wMdBVeTstcK31tw+TfOqMSWr/lJqwfjqN4ruPYQXkePGG7juRv+DcDO36qC7wb0d2Vt8GDU2Ma3JZvaCdl8OgFbcHBY1Hd5qfzJ5UAz5APj9FC69ppkPfkljx988Plx+XA+np44xVm27aazhJLKYjOAlyY3J8O66Hf46DeHDHVtaTzAlVUlikndUkhe+hPVieo9ZO1ZPE+yjXL65WjnKyK6mSN1KlRgJqikUaBknTp6sT41fTjsgBL2s4Gcdwxy7+YCPn5BSHamAfVGeM77SRSx/wCJMfpoKstvdILrFtCzTKUVopdGhSukjS6KunUWk2bcsc+BrjifF5o+H3MSW1wZW54iVYw4CzO2kao2ZRpVs49WK17bj8EhwlxE58lkUnp5A5q00g38PHx//eTQDXopvIbTh0cUsiwyFpGZJTy2BLHGzgfYhaLOPTJLZXIR1fMEo7rBusbeVV0n1AEEEHB65BzvVDinBYXSQmCIkqwB0KGyQcEMBmgltu0TRpYIEBE6Q94t4aUDBQNyw1K3lpD+VeD9pO0tzHc3Nuk8qxLcTkRhyEzzWYkqOu+9en2PEHP0EbVy1WJMueWAxZI0KDU2rfIU4XOSPDJHnPpA7LFNd4DkS3d3G4P2LpK5XHqKA+wqfMYC52s9MNzeIEREgUFXyrMZNS/h93T1OwHQ9TUnZv0xcQt8CRluU8pc6vYHHez7Q1edDqfVR36I+zwuuIJrAMcIMzDqCVICA7dC5B/qmg+guzCye5Y+YnLZgzFM6tGtmcJnAyVBA6eFalMhrH7WySpbmSJyvLOpwGCFkwRpDFG04Yq2w3048aDYUV0TQZLw6+P8Zj/1TH/DbCo/oZffdx7PdEhP+RQGtC3pA7QT2Vm1xAI2ZGQMJASuljpPRlwckefs8RTFjfgfXA8MESk/rt6ocX7MXN1E0c8xdGwSpn0junI+DbDoQKDI7Cele6u75ILhIVWQPjQrBtSqWAyZCDnB8PKvR7x0to5plwNi+gsFUvv0zspc4z5nfr18ztvROI3WSMBHVgysLmTIYbg/UT+qiThvAX4nbaL/AFGJZJNIDBWdkdkDMyKndUZA2GrJJ6Cgmte18zSKpmtQrFwCySK40EKAy8zuF2zpB7xABx1AJrTiJLmOVdEgGdm1KyggFkbAzgkZBAIyPAgnJvSkEsaqNUdvH9TBIEeAFWTU3cJCDSA7AgZIzk0uWUeF3GhnuJpCCRlYuTIMNgkbBY874BIoObxpjZSXKTOsvLaZF2MYABdUKkb93AJzknJyKyxx73ZDwq4A0l7sBgOgZYp1YD1ZGR6iKvcZu+TwV2bY+5Qu/m6BAP8AiFCHYq3K2XCyejcQdhv4cuZf1g0BRecOeOx4pr+zFy4wpXblkZ3UZ2A3GQcD49vix1WioDvOI4h7JcBvkTUfiqjxLgggsb73x31wzHvY2HLf5W33Y7nA8qe2uJZuQYUV0twpbU2ktI0ONKd0/BV8knAyQM7HAEd1ZRyLpkRXXyZQw+Q0J9p+ActUNvzUXX74I5JSNODgaFJ2z9qBuFBwCa3/AKPRr9VDw/jFwv5wZj/4qtW98j/AdH/msD+o0AfPZmO4hQyyywgQty5SA2p5Qke4UOdBGoo2cgHJ23OBQvdXWOJkLCJZFgjIJIUqheTXoLDdjlBpyNupG2ZU7TyyMwhgHc+Es0oikz/MVXYA42ZsA+GaAkpUKz9uFhZRcxSxau6NOmZS34PLJkP5HQdBWknaSFpEiYvG8mrlrIjRmTTuSmoDOBvg4OPCg1c1Bf3wijaRs4UZwOpPQKvmSSAB5kVNmsdvpi5/3VsfiacjO/mI1P5T+aUFWbs5JM8Ek7lmDOZFWR0RFaNhoj0EasNpBY7tudhhROey4U5iuLqI+qdpV/Jm5goVuu2c0zu1tPpjQygKsOsyFCoRI3KsGeQZcYGwZeu5oi4V2l1SRRs/MWcO0MnLMZYR4yGU7bjdWGA2D3RsSEtwb6AFlMd4o3KFeRMR+CwJjdvUVTPnV3s/2hivIRNCTjJUqw0ujrsyOPsWFaIFAPoyuNdxxUqfezdkqPDPeDEe3AoPQRQn6Tj9IMfKa2P9+lFQoU9KJ/g2X1PAfkmjoC4U9MKVAPekJc8MvPxEh+QZr5PuBud+v7K+s+3zY4ZebZ94k2/qmvk+4UZJOCT6+lB7f/4c4cW923nKgz/NQnr/AFv016J2jXv2n45v8iavOfQVxy2gs5hLcQxs0+QryqhxoQZwxBIznejLtL2qs82591W50zHOJkOMwyrvg7bkUGpkeX/fjTP0xmsQdt7HB+nLb88mfEfbVGe3FgMfTtuPHaZP30G2HH/frpwo8PHH/ZrBft5w8fyuA4/3inpUaekGwz9dRev4X6MCgIHPhn9lQXPDYpe7JGj/AM9Qw+PINYz+kSw++oz1+xfof6hrodv+Hk4F3EPbkfrUUHTdibT+LjMOfuDvAf7sqPPwqGTsrMn1HiFymPCTlzj49S6v+Kpv9O7ADAu4M+YcH5MVzL2+sAPruLw6MSd/YPbQZ95wO+PwjYXQ3+rQOhx7RrFZIsbiP4XDFX8Kzu+Uc7+GUPxURH0hWB/lcXT1jr5ZFcP28sM/XcPj9mKDBHG+UBqHFLfr8OJZ0H9YpISPjqWDtvGSqjiEOo42uLdoT8bZRQfirdj7aWR6Xlv+eXf5Wq39HrN9jcWz+ppImH6TQDvZGOIW1lOIBz1iQNMPgvGspjKDKlXk2GkbNg7MMb1+2Npq4NenqY7+Z/8A3BX9TGjT0d2yHh1ucAj3xk9WZJMFfI6T4edCPaq+iXhfE4jIglN1N73rAc6pkYEKd+m/Sg8Ib5NvKva//D7Zd27kzvmJB8QZj+sfJXi7R5Ne0egnicccF0JJI48yoRqdVz3DnGSM4wOlB7JG2aze1J+k58/c2qROO2/3eH86n76z+1PFIjZz++x50nA1r1GDjrQX2OT8dJm/d1qpLxeEdJo8/wA9fl6+yo341CP46IHf7NP30Fsp5/8Af/eajyaqfRuEn6tF0276b/ppk4xEd+bGfY6/voLerbbIPyVk8C46YUeM291IBNP30jDpvM+y4YE49mxzVscUi398TJ/DX99eb3XDuJtNPNY30axtPN70Z1XSQ+CdLgocnJyKD0e64hbO3MeG61AqcC2uRqKHUmQqaH0ncas4rHtr+S8vVMlpcrCAyASK8KhNizyhkAkLlUAQN0GCDlgAozdo845yHw+qWfy9f2U3C4uM3RRZeIJEsis4PNRe6pVSPegDnLDbI6HyoN30udoec0fDoO/IzqXA+26JF7cnUfLC1v3vBhaw8JgznlXUKk+bcqXUfjYk/HWd2Y7JW/DpVkLC4kIJM7SRqEJByFQt8Jtu8zeJ3Hja4hx8XMlqDyw0fEFCqsgZmRVcczA8N+vT2UBV2mOLK59UE3+W1LsnaCKytkXO0UZOdyWZQzEnzJJJ9tc9q/rG6/o83+W1ScL4nFyYhzY86E21r9qPXQalVLnhULnLwxufNkUn5SKR4tCDjmx58ta/vpPxGPSSrxk4274AJ8ifCgDe13ZpIZYLuGNlSN8TJAAraW7qzIB0dTsSMEoSCcDFScOszFcjXzsvCVWS4wS7CQu2kBiFbRgkDTqxkDunBHbcZgnj3aPDZV0Zl2I7rIwzvg5B8D7DWVxu4iS2iRZkd0mgERLqzZ5ijBOd8RllJO+nJPjQef8AbG04nFdyXFurjIEavASx0DIAZQp8d9wQC2Qabsf6MJTMLviDB3wTynAlJOMAyM2RkdQBncDfrXpw4lCASJYvy0/fUQ4vCP46P8tP30Fb6BqgzE80PTAjmfT+Q5ZMerTVN+DXCQGGOcPGSSyyx99wWLurSRldnJOTpzhj51ptxaLP1WP84p/bUf0Vi8JY+v26+Px0GZY2cdslwq2DRe6QeY9pIr7kMMhZCjJjJwFUgFulYvFe0ixrBJMdLwPGqRNBJB3SY3cliGGByuWNKgbnoCMF/wBEYunMj9XfH767PEYwCDKgB/3i4+PegXHO1SwcOlu8rlItQCuJAJWGlU1Lse+QM1iehXhRi4art1nkeX1kbID8YXP9ao+JWnDJsiUWh8SS0QJPtBB+PNR217BAoW34gIlUBVTnxSxgAbALLqYAdNmH6KD0bFCPpV24XOfIwn++jrPuvSCbeMu81ncqo6RycqU74wq6pFdj5ZUeyovSH2lt5+ESNHNGxYQOsetC/wBUjfSVDZzjqPUaD0QUqZTkUqBOgIIIBB2IO4I8jVVeDwAYEMQHkI1/dSpUHX0Kh+5R/kL+6mPCIPuMX5C/upqVB39DYvuUf5A/dTjh0X3NPyR+6lSoO/cqfaL8gqTQPIUqVByBT6B5U1KgYwqOij5KfQPIU1KgbSMdKikt1+1X5BSpUCk4XC3wooz7UU/sqA9nbX72g2/3SfupUqC7HGFACgADYADAA8gPCqd1wC2lbXLbwyMfsniRm226kZpUqCD/AEPsvvO2/MR/Npj2OsfvK1/MR/NpUqCGTsbY6gPcVr4/xEfzaqy9jLELn3Fa52/k8fzaelQUz2Qssn6Ttun3CP5tJex9j9523X7hH82lSoIn7HWOT9J2v5iP1/g0x7H2O30nbfmI/m0qVA3+h1jv9J2v5iP5tcL2PsjnNnbHr/ER+v8ABpUqCK47H2Qx9J23UfxEfzaqRdlbPnAe5LfG+3JT5tKlQb1l2Sssj6Utuv3CP5tadv2btY5FZLaBGV8hliRSDg7ggZFKlQazxBsggEHIIIyCCNwfMVm/6HWP3la/mI/m0qVAw7F2H3la/wBnj+bVK77GWIYYsrX8xH82lSoLR7F2G30la/2eP5tV37F2AO1lajYfyeP5tNSoK0/Y+xzj3HbY/ER/NpDsZY/eVr+Yj+bT0qCNuxdhn6yten3vH82uW7F2GB9JWvj/ACeP5tKlQcr2MsM/WVr/AGeP5tRjsbY5+srXr9wj9f4NKlQX7TsVYbfSVr4fyeP5taA7FWH3ja/2eP5tKlQN/obY6vrK16fcI/m12Ox1iDkWVqD58iP5tKlQa9KlSoP/2Q=="/>
          <p:cNvSpPr>
            <a:spLocks noChangeAspect="1" noChangeArrowheads="1"/>
          </p:cNvSpPr>
          <p:nvPr/>
        </p:nvSpPr>
        <p:spPr bwMode="auto">
          <a:xfrm>
            <a:off x="0" y="-604838"/>
            <a:ext cx="3695700" cy="123825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6564" name="AutoShape 4" descr="data:image/jpeg;base64,/9j/4AAQSkZJRgABAQAAAQABAAD/2wCEAAkGBhQSERUUExQWFRUWGRgYGRcXFxwXGBwXFxwdGBwYGBwcHSYeGBwjHB0cIi8gJCcpLCwsGB4xNTAqNSYrLCkBCQoKBQUFDQUFDSkYEhgpKSkpKSkpKSkpKSkpKSkpKSkpKSkpKSkpKSkpKSkpKSkpKSkpKSkpKSkpKSkpKSkpKf/AABEIAIIBhAMBIgACEQEDEQH/xAAcAAABBQEBAQAAAAAAAAAAAAAGAAEDBAUCBwj/xABXEAACAQMCAwQDBhAKCAUFAAABAgMABBESIQUTMQYiQVEHYXEUIzKBkdIVJDM0QlJTVGJzkpOhscHRJUNEcnSClKOysxYXNWOiwtPwCIOEpMNktNTh8f/EABQBAQAAAAAAAAAAAAAAAAAAAAD/xAAUEQEAAAAAAAAAAAAAAAAAAAAA/9oADAMBAAIRAxEAPwD2DtBf+57WecKGMUbyYOwOhScE/FQhfekOa3EiTwQiZBrAR2ZHRoJ5l0kqCp1QlTkYxuDRtxW1jkhkSX6myMr76e4QdW/ht40ENacGZGDXSPuSztcl5DmJ4MFixJAjdgANhnNBNaelWFRL7qjeHQ0oVgpaN+UoYqreMmD8H9NPN6WrYwl4oppmCzMUVVOnkY1cxlYqq95TqBYYPj0rP+h3BHL5m1hxJ3DLIUVpQFd0H2LkADUPKp7X6GIpUC7kzHLCxMF25ZJypcE8vqdIxjGMbUBZ9GyyWrLHpa4Ze6+xVShkbOPEKpHtIoeue3zx3rQGNGjWYQ4AkEm8YcMGKco7nAXUCcgDfGeIu0UCPAyR3jJBE0aBrS5LEtoGosYtyFTHT7I1A3ELRpjKYb8uXE3L5N3yTKgXS5Tl6SQVUjbqAaAgm7Wh7aWa2jaUxrGQNJ35qpIMBcs2lHVioGfAZNU+E9ug6gMvPk1N9aoxxGugGSSNyJIiC4Bj7zbZAIrA4Zxa2iszbPb3OXdpH0Wt3HiRpOZmNhEWGg6dJ69xaYXXD/hFeIFySXkMN3rlBCApKwiGpMIgxtgL6zkCKb0gR9zRBM/MaLRkKoeKV9AmQlt1zjY6T312AOa6PawfQ83fJCOSVRJGVQXMnKQM/RVLYyfAZ8qH7W/4WiE/TKhSmjVHdYjVHEiJETF3E1Ad3xwB0AFWR2l4YkcaFnKRyNKivHcFQ7atu9FggayQOg28qDSl7dRmGF4oXkMq27MRgpGLiQRDmNnrnWO6D8HfAOaZPSJatr0xSsyNpKBELY0u+o9/u92N8qxVhgAqCRQ/JxXg+dQldAWDsimdUYiUzgMvL3CyMzAY+yI6bVzw3inB4ztO5AXlgMZmATTIgVRyxjCyMB7fPegJB27tcoDDIGd9ADIinBSNw2797KSKQoy537uxwUi1TwVR8Qrzm64twhxgzOFOnWi8/S6qiRhXHLwRpjXyOx33NEH+suyxkSMQPEQzkfGeVgUBPyF8hSMC/aj5BQr/AK0bHPw3x58ic/o5VSn0mWA6yuo6ZaCdR8pjxj10BH7kT7RfyRTe4o/tE/JH7qmzQ5H6QbNt1kdx5pBO4+VYiDQbvuOP7RfyRXQgUdFUfEKwD2+tf/qD7LS5J/yqZO3cB6R3Z9llc/8ASoCMiloHlQ4e3MOccq7/ALHcf9Leuz22hzjlXf8AYrj/AKdBvCFftR8grrAofbtpHj63vf7HN82uX7bxjpbXreyzm/aooCPFKhj/AE7X7z4h/ZHpf6dj7zv/AOySD9lATinoUHb4eNlf/FayH9lSr25U/wAlvAP6LNn5OXQE1NmhUdvRn6zvcf0aX9PcqT/TuMdYLsf+lnPy+9fvoCelQw3b6EH6ncfHbTj/AOKpbDt3bSyLHqdGdtKa4pU1N5AvGBn46AipVU4rxWO2iaaZtEaYLNgnGSANgCTkkDbzoe/1ocO++Me2KX/p0BZTUKr6UOHH+PP5mb/p049JvDuvuj+6l+ZQFNKhQelHhv3yPyJfmVJ/rL4d99J+S/zaAnp6Fv8AWfw376Qe1XH/AC1wfSpwz78j8+j/ADaAsps0Kp6UuFn+Ww/GSP1ipF9JXDT/AC23+OQD9dAT0qHo+3/Dj0vbb88g/WanXtpYnH05bfn4/nUG1TVkL2ts2+Dd25/8+P51TDtHbeFxB+dT99Bo4p6zG7TWo63MH55PnVJDx23cgLPExOwAkQk+wA70F+lSpUGR2ufFhdHygm/wNUEV+ttHbhiqR8klmO28aJhR6yCxx+Aabt8+OG3Z6e8uPlGP21LxeaVIo+VysFokIkRnHfdEBGGXpnPxCgoHtTI7e8KJVZmVCuOvJEo1anA7rZDb53AxkGlD2immkjCKY4pIkzLpDaJ5F5gQgncBRg7Yy43Bqu3bOXQwWH31TGvwW0uzTPC5jBI1AaQR3vsutaknE545IlkEZRl0u6g/VmzoUqXyinbfv5J+x6kGsuIypYc+QmSXll8aNPfI2QKPwtvPeqEvEr2JZYn0yTtyhCYUwAGDKzkOQMjQ0mlmwNSrk9TqdmOJy3ECyygKXAYKFK4UgEdXbUD4Hb2VFwPtIZ5ZEMbKu7RPpYB0VtBOSADvpYFSRpkXxzQZ9hx66kmAdeVGFAPd1H3QFOuIncBdQJDDOdIGRkaoeHcdkaxD+61M2Y2YkoxAIB5fcgAVmwdijEHIydsGZqK4m0IzHJCgscdcAZ29dAraXUisQVLAHS2xGRnB8iOlSE0NcOvbwPIzRPLFIdcXehTlrj6mcHLeBDb+OcY302vLjwt1+OYD9SGg08U1ZouLn7jEPbO37IDTc+7+5Qfn3/8Ax6DUxSrMLXR+xgX+s7f8q1yFvPO3+ST99Bqih70gx6uGXn4mQ9ftRq/ZXfErK8liZBJFGWGNacxWXxyDnasntFcSrw2+in0l47QnUpY6g8brk6t86kO/jkUBD9GfpiOHTnmJzNWeg32Ixjw8/i8870c/7Ngx098+TmPUmgLdW4LJqKKNJciTupJuEGzDc94nbceO0Ho6/wBnQjyMy/kzSD9lAT0qYilQNNMqqWYhVAySTgADqSTsBVW141BKSI5onIGTokVsDzODtVvFDt32SLgLzWQBLhDy8AnnuHGcg7KBQbK8VhLsgljLqQGUOuoEnABGcgk7YpS8VhVdTSxquCdRdQuAQpOScYyQPaawxwGUpcwuqMk+s6zKxAZ1+xjKYQa8nZvI9au8W4CZY41jbkspQa0CgqqA4CZUjAYggEY2oL8vFYV06pY11405dRqz005Pez6qss4HUge31UNwdnnSaBwoISJI20ysoBQk5wVLSDDHZj7fOr/G+Cm4aLDlFXmaiuNRDoUwNSsPGg1DKM4yM4z18PP2euo572OMAu6KD0LMFB9mT7Ploc4b2ZmV1mkkzJpWFkypTkhApGrRqJ15kxnGSR66ms+z7ubYzqo9zxsg0yscseThjhVyPe2ypyOnXwDau+KQxECSWOMnprdVz7Mneu5r2NF1u6Kox3mYBd9huTjeob6zLtCwx73JqOeuNDqcflCsGTsjIFGmQsdsq0jIO5MsihGVdSYXWMj7agJ4LhXUMjBlPRlIIPhsRsawu1vwrIed5H+hJD+ytmxVwgDgKw2wrtIMDp3mAJPtFYXaiTNxw4Dxuifkgl/fQP6QT/B8v86H/OjrelnC41EDJCjJ6segHrND3pCbHD5ifAxH5JozWlx63jeMc2QRKskbai2j4LZxqDDGemc+NBM3GoQyrzU1N0Gc572nb+sCPaD5VJHfoxwrgsdeADv72dLbepiAfXQ/BwAJcBoJYmKajy5CzsglZXLAh9Ry2sgt90rUjhiiupHLxq84jGklVclNQB65bOQB7KC/FOpXUCCu+43GxOap23aKCRtKvkggHKso1HGFyVAydQwOpyKmtXijRVV0ALMF7w3YsTpGTuc52/8A5UFzwISCQM7YkkikOMqRy+XsCDkZ5Y3GMZoLD8Ui1IhddTllUdclPhD2jx9lNa3UMwPLKOFODpw2/wD3mqEPZ9opFMTgRiVpGV9bt3o9BCsXzuctvnc1PwbhLxPIzGMB8dyJSiahnL4LHDNkZx9qOtBbHC4vuUf5C/urv3DGNhGn5I/dU9KgqNwqE9YYz/UX91V5ezNq3wraA+2FD+ta06VBjHsbZfeVr/Z4/m0zdi7D7ytT/wCni+bW0K5YUGOnY2xHSytR7LeMf8tDvbbs3axRQGO1t43N1agMkSIwzKpOCqg9AaOsUOduB3LUed7a/wCZmgJRSpYpUA56Rzjhl1+L/WwFbLSYCAxs2cdACARggnJ23/VWN6RRnhtx7F/xrRGBQD3EeKWfKDSRK6mIzaeWrHGtSq6T9m0jDC+LA+IqWB7Me+JFH71Csqusa7ROHYaCPY23r9dYvEHsUkOdU2qUuU7hi1LqHL1SlY8LI7uEDEhyT4baHCOGxF8RySxaVAeBkjAMRd3VcFD72NbKCjYxtnIoJLviVpYKWWFY8rGTy0jjyrtoXUxKgYJ8T47ZrUtGGIiICndwMaMIpGdPdbYd1fg5G6/FTbsqmkjmy5960uShZFhbWirlMEA9SwYnxJwK07O3KLhpHkOc6n059ncVRj4qCtwvibStKrJp5b6chtSnxxkqveG2QMgZHeO+Lk6alYeYI+UU8cQUsR9kcnYDfAHgN9gOtdmgHfoqYbO2nJPKWONpcDJ5Zj+EMDPdbSTjw1Vlp2rkEcsL5WZIHfUzd8z6RJy1XGNtWFGSSEJxjBJL2eP0pB+KQfIoFWbi6CtGpBOtio8gQrP+pTQYXEO2YjV9MWt0LgrzFXSRMIU5jNgRq+dYJ8AetWuKSyTWsZiOlpGhyUZmAVmXVhkwxXBPeGNt9q12lUEZIBY4GSBk+XrrAn7YIs/JEVwxBAyIXxusjbalGr6mfUc5GQDQSWRuIEkVsyrHp0nDl21EMcFix0qDpAJZu7uaa84zcAXHLi1SIQI0ZJACoYAyM4BV9jqCINWF8TnF49o7cF1MyKYxlwzAaRkA6idhgkA77ZGetWIOIxuupZFIwDnI6McKfYSCB54oMGyu7uSe25sZVAhLkIyqzlHBJy50KG0gIwLHXnbGKqdvRiC/H21i/wDwGTH+OjOhD0hL9L3J87G6HyaPnUFi5vI1v7bUyhmj6EMWywYIFOnSoPfz3tyq93oR16Ov9nxetpj8s0hpp4831pkAgRkgkrs2lugI1Nt5HA+OuvR0P4Nt/WHPyyOaAkzTZpjT4oKnGI3a3lERIkMbhMHB1EHGD4HPQ+FDV/aXWqQS854gTo5LHW7hAI2YKQUGdiNl1qGOx2Krq6Ecbu3wUVmPsUEn9FDNl2rmZU1RqHUStOpV0ZUQx4KK2GyFkDbjvaGA6jALh3DLuJp5HAZ5I5NGg/xgJK8zU5HkEKhQBqB8CbQ4fdW4ykr3HcMao+O7pUmNmJPebXkM3Uhl27uTXte08jASlotGLY8vSdTC4C7o2vrqLYGk5C48cglu2YIxTBcDIB6Ejw9WemfDNBhcL91QmJJg82kOhkQg6smMpI+pgdhrUncnST41f7RxSPDoi3ZnjB3ZRo1gvqKkMF05zg1l2vGJnktyxAjkj5raQmAGbuqzOwOApUZUEkgnbOK0+GNJzplkk1BSuldAXusAQcg5O+ofFQYdpwy5juFZ3d40ZEJBlJIMQXuqXK8vWdzgsMZJOMiSINoKn3UYlml1455kZd+XpY98xgddB6hfAtnX4nJKJYAkiqjyaWBTUxwjybMWwM6AOnnWM/aW4xJ72owSEIGstpuRAxC6hg6TsC3XyoLVtI4uyzrPoIjCAiUgakAJfDcnY5zkE53z0retrwO0igMDGwU5GAcqGBU+IwR8eae0clF1fCwNXTIPjnSSAfYTU1As0N9o97vhxPhPL/kS0RmhvtB9e8P/ABs5/uH/AH0HPpB/2fP7E/zErV45bvJCVRQxLKcMdIwGBJyQd8Dy8ayu3x/g64xvjQOuf4xM+ytPjsUhhdoWZZUBZNPeyQD3SvRwRkYPjjGCAaCOw4eyXMjhFjjbOQJC/McldL6SoEZCgg4O+fUDUXEOAs8k8gfBeIRovdxrAfDFtGtSCwxhvDpVWzgZLxkZ7kqsarGxE7KW0sWdmzyCd+jLnOAMDAqtBayPaTrqumZMskmZ4ZHfR00swbY9QvcJIwAQcBxN2RdwGUJEFLOIVKkYxCgi1FO7qWIkuuCpYYJ3yZg0IvbyLLcorT7RlIM+6GGeSuG5pYxE6tW7d/V49KtcDguo0kjfHM1BlZ2kli0MAMKzMZCwwSVYjc7bb0BJSzUVsHCDmFS3iVUqvXwBZiNseJqWgVKuRXWaBs0s0qZHBGQQR5jpQPSp80xFAsbUM9tull6762/Wx/UKJ6GO3B+sv6db/wDOKAnFKkKegHfSEP4OuP5qn5HU1t3d2saF26DwAySTsFA8STgAeusP0hg/Q25x9oP8S1LbzO1wjTroUg8lc5w++rmY25hToASAA4BznIV+B9n544O9O2ts6o5NMsI3OAoGGUYxsGx6qybe4EV3GgQxyq+nTG+q3KOYw50nDQ/CUgBQGZRjV1o7JrCmkS4kgdImLRyFtbRlQFCspOojBznYAk5x0waDeqhwqTUZjnK81wvxABh8Thh8VSX8EjgLG4jz8JtOpgPwMnAb1kEDyNTWtqsaKiDCqMDx+Unck9STuTQdtTEdKTUqDN7P/W6D7Uuv5Dsv7Kk4pYNJyyj6GjfWCU1j4LIQRkeDHx8K44I3vbDymuB/fOf1Go+0fCEngcGNZHVH0ZUMQ2MjHrJAoIL7sxzwhllJcBkLqiDusQcKGDcsjA7ynO3sxbfhCNPzSSGBQ+ruCRR4eIlYH2Cofc7QBltoUVBEzoqqEHOzspxjqMfJ1rNvILmVYGhL6l5gkaRRC7qQpwowRGWIwCVOMHpkNQXl7MwrzVBYLLnUO7jJbXnOjLHVn4ROMmuuO8HWYagCZAY9g7KGEciuNQBCuBuRnPU1S9zXc1xKJGkigZNKKgjBXIXBL5ZtedYOBjf1AmvPbXEVrbJGZi6ga03YswUHQ0gbMS6vH4O2OmxAsPtoR9Ix+lpfI2t4v/Arf8tFkaeNCnpHUG0k/E3Y+W3kP/KKC+Yj7st2AOBGckKMAEN3S2c5Y6SBjHcPnUfo7H8G2/8ANb/G1Mlvi+iYLnMSgnSu2zkd4oSufIMufIgNT+j7/Zlv/Nb/ABtQEgFJmoa7SdrDbuIk5QkKatUzskYy2kZ0qSTsdsr0G+9ZkPH7ojUJBJ6ohDOn5KOkvn0JPqoDDiF0scLu66lVSSuAdX4IB2JJ2323rMvuOLAFaeNY2ZJCe+m5jCkR6jjUWHT+bS4RxeO8gkDjTpLRyodQxtnPeCsARuCQCPaKngtY15TtK8hydDSHJJlUbYCgDYbbDr5mgpnjFoLmJNEesxKyPhMhSGZEXfWMqjkYGBj1ipLftZE6a9Lj3vmaCBrBOnCYzjUdaY3wdY3qnELLl7llUvFEHkR4zriwqKrMoOBoIJ6Z1ZqwtjaFx3gHMLRDvYblwMATj7ZHA36g0Dvfq88MT2y8zSWAkMeUUHSSnXPQHu+rpWpxG75QDBS7uQiqMAsd23J2AADEnyB6nArILwpJq91S644tbnutriBLhm97IIyxA0Y64HqvcRvLeWEsZSqoFkEiEhl1ZCspxuThlxg53GN8UFa07SiSdYgihurB5AGVsurBVAOvBRhnIHlWxPYxupV0RlOQQygggkMQQR4kAn1iq3B7KJEDRBhqUZL6tRwWOWDYbUWZic75NPFx2FjLh8cneQsrKq4Gd2YAHbfYnags21mka6Y0VF64VQoz54G1Smo7W6WRA65wemQVPluGAI+MVJQI0Ndofr7h3424/wAh6JTQ52iP07w78bN/9vJQZfacIvD7/S+s6yWIBXDF17u53x+2iXj1wY4GYOI+8gL4B0q0ihj3ttlJ3PShHtGo+h/FMAj3xjht9wynbyB8vj6EUa3d7ywpxkF0TyxrOnPykUAxJxq6xi2BuSHYrIERQ8aIpK5LIm8jBNa+TEA6TWvPeTl4gmlY58YLKRJHhC7Lp6MWAIycaTnZq7uOOssmgR5UGNXcsBpaYhUULjLbkZ6YB2z0quvGLnRcMY4Mw7YEr4JCLISTyu6NLeR3oOO0HFZYNAWSEnLMyHUJXXV3EiAV87d0kjJOOmaIY22BII2Gx6j1GsSDj0pljieEDVGJXZWdlUEvhfqeM4X7IrvsM4qHgHaw3UMkoiyY9PdQkk6lDFRrRDqAPlg7YPkBJTA1jS8bL2jzxKQCG5RYfCzsj6SMgEnIB8MHxrZoHoXuLG691POgGkhoQv2QjCZV/hafq2T0zpb4qKKFuJ3dxG0o5wWNeSQ+lcqk8ul3csCvvaqwXbGCC2cUGfddnJljSKOPVHyJDpYjuyFUzDgnBDyAMPAEPnYit/gFoVeV1h9zxMECx4VSWXVqkKoSF1AqPM6MnwrKg7Sy6V1sNT8jlDRjnKZWSRkHmY9L4+xBB2BzVrsff3EnM90NviNlU6c6WDHWNKJhG6BTqZTG2WNAS0qWaYUD0NduDtZ/022/WaJaFPSFIQtl/Trb9bGgLBSpUqAf7fLnh9wPwR/iWtC8eJ45Vkzpj+GRkFSqiQMpG4IGCCNwfZWZ6Qmxw64P4K/41rq5JNtft584D+pEI/1qaDq8R5dNpKNQbLGXC4aKMgnYjuyaioO2Nyy4xhduGBUUKqhVGwAAAA9QHSs/jYKqkw6wtrYecZBWQevCnUB4lBWmGz0oHpUqYUCxSxSpGgxYWkhaVRBI6tIXUo0QGGCn7ORSDq1eFSfROX70l+N4P+qa1SaVBki/uPC2x7ZkH6ga559zn63XzyZwPV4Ia1GahTjl/dOboQRXBaJYljClYld31FnVmBDqvdz7CMUG4s9z9wj/AD5/6VNrufuUI/8AOY//AAVZubrlxM7Z7iFmxue6Mn1VzZcR1sylGRlCEhip2fOCCrEfYnyoKwS7P3uv5x/m5+WsbtjwuZ7KdpZY8Rw3DARxMuS0Eke5aRtsMTsPCi81i9tXxw68/o83+W1BDZ2qNNbyGUcwRJiLu75QjUfsvE4PhhvM1F6Px/B8Q8jMPkmkFNbwyG7s9m5ccBJYAaSzKq6Sep6Z2xjxzkYzeyoaW09zRsVy91zZB1RGuJlATO2tt8E5wFJ+1yG5wXh4eV7vJ98yqDC4MYwFfONWWC6tiBgjbOSeO1XZcXaAYTI1fCBG5XCvqXvZU7gdD49ARctrwxaY5gExhUkUYiYDYD/dt+CdvInwr8aaUyxRIx0yPk6SyOqIMMSwGCuWU4ON8DvAnAVOynAhGs6SFmbIiIaR5SIlTKgO5yQS7N6tePAAWouBurKJLkumtGCFQDmIDSoIOy7BiAMkg7gHFaVpZiNSFycnJZjlmbplj7AB6gABtWLx7g8kkpKoWZliEcmV95KOXdtzqyw0jug5wAcAUFuLs+cYkkDjmmXHLAXv6w6EZOVIcjeq0fZDGoiZtXf0OR3kJKaCDnvaQuDn4eo56nOfbcDuYtIVdaxpblAXGrKPl4sk7hVL6WPUMB4VtS8LMk0MpUqOsseoY1KMxswGzFW8vNSc6RgIbjgJCENMqxi3SHdcYKbiQsXx18MfHSuOzXfldJAC7ROisvcRo2ZzkAgsHdmY75BORvVrjlmZBGwTmiOTWY8qNQ0On2XdJBYMM/a+yh+47K3GjUpQSclIgpc6QvNdimcfxashVsdYsdCaAj4JEI05Rm50iZ1ktqYaiTg5YsAPgjUScLuSaqNEwmuMzW+JBtGyliNKgZcaxlSucjA6jfz54Hw6SGabMa6Xkkfma1zhmLgBQgOO9vljvnwqtxrg7yyzhbdSskITmEoAzKS2kjOrDA6ScfooNngnD2gi0MwO5OFBCKCc6EDMSFHgM7eGBgC8BWRwLh0kUkwf4GUWI6slkAJBbxBUMI99yIgT1rXzQPQz2l+vOHfj5R/7eSiXNDPad/pvh3ruJP8AIkoMvtAp9wcR1Mm5YlUYMFYlc52yCdmwfPoPEvv7BZUKOCRqDDDMhBU5BDKQQQQOhoP7Svmx4rgYwW8j0C5Oevh0PSjgGgoLwCLWjkMWTTgGR2UlfgsyliHYZ2ZsnpvsKtNYIRICu0udYyd8qEPs7qgbeVWM0s0FC84XEzCV8gqMEiR0GkHOGCsFYDf4WfGp4uHorBlUBlUICNu4Nwp8wPDPTJx1Oa/aBwLWckZHKkyP6h2+PpV2AEKAdyAAfaBvQcwWgRFRMqq7DfOAPDfPsqUilqpZoG3oZj7TTlpRygw5jRRnDousSmIBnYEOCoLkoNtJXriifNYV5xG2McyPG4VJAjAIylpnYMOXjBLFmVtQxuwOaCE9p5O63KTl8ieUnmNq1W5CsqjRgqWIw2RtnarFv2gaQhFjAm0sSjvgKyNGCpYK2QVkVlYDceXhZh4NbkxuI8FE0IO8ulCPgFc4A8wR4DPSrMPDIlk5ioofQseofc1JIX2AmgrcCvpZolkkRE1qrKEcvsRnvEouDnbAz7a06x+DTMJJYAqiOHSFK6sDI1cslvhtpKsSNhqxWxmgVB/pJ2SyPlfWx/Sw/bRgDQf6TPqFv/TLXf8Ar0BjSpUqAa9Ix/g24/mr/jWs+XtDB7iuYzIBJm6BUhshmeQgHbY4I/RVz0nk/Qq6x10D/GteAWfpQvLaFoBIWUiQdcMC4IzqAySCQc9duvkH1KpBGeoPxjFUOBnSrRfcXKDx7mA0fyIyj+qa+RbftBcIAEuJlA8FlcD2AA19Geha1n9wme4lkka4bUvMYuRGg0Kctvvgn2aaA/p6aq17xKKEZlkSMebsF+TJ3oLNMTWMe1cOe6JmH2y28pX4jo3+LNA3az00pbXQhjjLoEDSPy31qxJ7pjcx420nJP2VB6jrpKfOvKex3panv7+KCOMcohjIWADBVU95QrHHe0jdm+F08a9T1f8AfSgiu51jVnY4VFLE+QG59tYd1w69nGpboWudxGIElwPASMx3bz04A6DOMm5xZ+ZJFD1DMJH/ABcWGx8cnLGPEFqr9pe06WirqZVZzsW1EKoGS5VdzvhQNss6jIoBntF2d4nNFypDbXkWoMVBktJDp6DKsUIPkf0Go+FdtILGWT3VZz2TzyankfM0TNvuJAdlG+wGBmtfhPayWRmV44GZVVikE2uTQyK+QpGGI1brqHUYLZGdriMUVzZyBtLwyRE56gqVyGHs6jxGKDUt7kOAykMrAEMDkEHcEHxBG9Y/bdscOvP6PN0/Fmhr0IXbPwsBiTy5ZEX+b3Wx7AWNE/bJc8OvB/8ATzf5bUFmz4amqOXvalRQO+2nGnHwc6c7nfFYfYd0gsJJcfx127+ZZZpFx8igD4qJOHNmOP8AmJ/hFBfCL8R2CqQTqu7gE+AC3rE6vb7PPyoDBrghIklCs8mEcfY50MznG+R3SMesVTSyWC4QrkJIpiALEqjDvgID8EMA2w2yigV1xu4KS2xClsyMpwCSAY2JOB1woJq5xC3MkLBfhbMnqdcMp/KA/TQXErJ43whZZbdmQtpk727aQvLkOSAcfD07kdcVoWNwJEV16OqsPYwzVigBeFrOEiMZl5ih5JQVmAdgFxE/Ozuyl91wNQBHTFb1tPN9Dw4V+bySVVgS+rSdAYddXwcjrnNbJO9d4oBHiVjJbxSKZriVHikAJZtaPGuqPS0YD97DZJJLELnPjFFxZ1hlRTNkLC8ZKSs3L0xh92UknKvsTqJJ2owU7mm+OgE7+fXM7p7o0ukRYqs4wiylZQgIwjFNJ7oDYUkbmq8k9yqyNEZ+XHFK0SNq1OmcHOvvcwHvJqOrGx+FRbeyuInMYDSBWKg9CwGw6+J2qS2uVkRXQ5VhqB9R3oKHEbt4xA5EjAEiQRozneNtyqgnGrHh41l8OuG91Ss/ukhmHLHLuAoVkU5OpuUMEkYKAqQc70UeHSmNAHRc1Yhpa6bRLldSTBpsqMrJvmPBzhu7Hn7EjNXO0313w71XD7+f0vIdvOiYChztUPpjhx8roj5YJaDJ47IDw/iijqgl1HKkk6Q2+lFPQAb6j66M4SNK+wfqoW47blbDiWVwGjnYHbf3s9cb5GOp65rT467CyZhnGhC5XZhFsZCu/Xl6sY38t6CxfcfjjcxhZJZBjUkS6iuRtrJIVM+AYgnqKgXtUo+qwXESjfUyB1A8yYmfSPWQBtWFBw201EQaraU7lYy0DHI3LQts59bIc6auNbXMZASaNwDsJY9LfE0WkeRB0HrQbVzEtzHGUdWjLo5KkMHVDqCgg4xrC59QI8a0qC7S9nt7gSPCqxSbTGKUuOYzBUl0sqnqdLEbkFSR3c0aCgemzT09ByayZeDyH3QBJGRMysFkh1oMKqEMNY1ghR4jB+StYmnzQUuGWTRRRx69WjYkg7jfZRq7oBIA3OAMb9askN5jqMbfY7ZHXcnff1jY43ocTmPOtkBI1SMzYOMqkbHSfVqKbeqtJmoIorcKzEAd8gnA3JChcnffZQPiqampjQdChP0lfWsX9KtcfnVoszQt6SB9Jr4YubU/36UBXSpUqAW9J654Vd/i/wBTKa+VJ987eJr6w9I4/gu7z9yb9GDXyhdL1PQb4z1+Ogu9k+BNe3cNsu3McKT5L1dviUE19IcU7Ty20nuW1tkKxLGoLTKrBSoxohJUyADbOsbg15h/4eeE672acj6jFgeppTp/wq3y169214PDcG1SeNZEMr7MMjPJkI9Y6fooMeTjjt9cveR/gpA0SflRCRv7ypLHiVgrao3hDnfU7Dmn2tIeYep6moR2Ht1zyXntz5xXEgUf1WZl/RTzdmrrHdvmkXyuYIph+UOWaAhmmD9CDnxG/wCnxoS7Rejm0uyzurLI25dDuTsM94Hw2wMdBVeTstcK31tw+TfOqMSWr/lJqwfjqN4ruPYQXkePGG7juRv+DcDO36qC7wb0d2Vt8GDU2Ma3JZvaCdl8OgFbcHBY1Hd5qfzJ5UAz5APj9FC69ppkPfkljx988Plx+XA+np44xVm27aazhJLKYjOAlyY3J8O66Hf46DeHDHVtaTzAlVUlikndUkhe+hPVieo9ZO1ZPE+yjXL65WjnKyK6mSN1KlRgJqikUaBknTp6sT41fTjsgBL2s4Gcdwxy7+YCPn5BSHamAfVGeM77SRSx/wCJMfpoKstvdILrFtCzTKUVopdGhSukjS6KunUWk2bcsc+BrjifF5o+H3MSW1wZW54iVYw4CzO2kao2ZRpVs49WK17bj8EhwlxE58lkUnp5A5q00g38PHx//eTQDXopvIbTh0cUsiwyFpGZJTy2BLHGzgfYhaLOPTJLZXIR1fMEo7rBusbeVV0n1AEEEHB65BzvVDinBYXSQmCIkqwB0KGyQcEMBmgltu0TRpYIEBE6Q94t4aUDBQNyw1K3lpD+VeD9pO0tzHc3Nuk8qxLcTkRhyEzzWYkqOu+9en2PEHP0EbVy1WJMueWAxZI0KDU2rfIU4XOSPDJHnPpA7LFNd4DkS3d3G4P2LpK5XHqKA+wqfMYC52s9MNzeIEREgUFXyrMZNS/h93T1OwHQ9TUnZv0xcQt8CRluU8pc6vYHHez7Q1edDqfVR36I+zwuuIJrAMcIMzDqCVICA7dC5B/qmg+guzCye5Y+YnLZgzFM6tGtmcJnAyVBA6eFalMhrH7WySpbmSJyvLOpwGCFkwRpDFG04Yq2w3048aDYUV0TQZLw6+P8Zj/1TH/DbCo/oZffdx7PdEhP+RQGtC3pA7QT2Vm1xAI2ZGQMJASuljpPRlwckefs8RTFjfgfXA8MESk/rt6ocX7MXN1E0c8xdGwSpn0junI+DbDoQKDI7Cele6u75ILhIVWQPjQrBtSqWAyZCDnB8PKvR7x0to5plwNi+gsFUvv0zspc4z5nfr18ztvROI3WSMBHVgysLmTIYbg/UT+qiThvAX4nbaL/AFGJZJNIDBWdkdkDMyKndUZA2GrJJ6Cgmte18zSKpmtQrFwCySK40EKAy8zuF2zpB7xABx1AJrTiJLmOVdEgGdm1KyggFkbAzgkZBAIyPAgnJvSkEsaqNUdvH9TBIEeAFWTU3cJCDSA7AgZIzk0uWUeF3GhnuJpCCRlYuTIMNgkbBY874BIoObxpjZSXKTOsvLaZF2MYABdUKkb93AJzknJyKyxx73ZDwq4A0l7sBgOgZYp1YD1ZGR6iKvcZu+TwV2bY+5Qu/m6BAP8AiFCHYq3K2XCyejcQdhv4cuZf1g0BRecOeOx4pr+zFy4wpXblkZ3UZ2A3GQcD49vix1WioDvOI4h7JcBvkTUfiqjxLgggsb73x31wzHvY2HLf5W33Y7nA8qe2uJZuQYUV0twpbU2ktI0ONKd0/BV8knAyQM7HAEd1ZRyLpkRXXyZQw+Q0J9p+ActUNvzUXX74I5JSNODgaFJ2z9qBuFBwCa3/AKPRr9VDw/jFwv5wZj/4qtW98j/AdH/msD+o0AfPZmO4hQyyywgQty5SA2p5Qke4UOdBGoo2cgHJ23OBQvdXWOJkLCJZFgjIJIUqheTXoLDdjlBpyNupG2ZU7TyyMwhgHc+Es0oikz/MVXYA42ZsA+GaAkpUKz9uFhZRcxSxau6NOmZS34PLJkP5HQdBWknaSFpEiYvG8mrlrIjRmTTuSmoDOBvg4OPCg1c1Bf3wijaRs4UZwOpPQKvmSSAB5kVNmsdvpi5/3VsfiacjO/mI1P5T+aUFWbs5JM8Ek7lmDOZFWR0RFaNhoj0EasNpBY7tudhhROey4U5iuLqI+qdpV/Jm5goVuu2c0zu1tPpjQygKsOsyFCoRI3KsGeQZcYGwZeu5oi4V2l1SRRs/MWcO0MnLMZYR4yGU7bjdWGA2D3RsSEtwb6AFlMd4o3KFeRMR+CwJjdvUVTPnV3s/2hivIRNCTjJUqw0ujrsyOPsWFaIFAPoyuNdxxUqfezdkqPDPeDEe3AoPQRQn6Tj9IMfKa2P9+lFQoU9KJ/g2X1PAfkmjoC4U9MKVAPekJc8MvPxEh+QZr5PuBud+v7K+s+3zY4ZebZ94k2/qmvk+4UZJOCT6+lB7f/4c4cW923nKgz/NQnr/AFv016J2jXv2n45v8iavOfQVxy2gs5hLcQxs0+QryqhxoQZwxBIznejLtL2qs82591W50zHOJkOMwyrvg7bkUGpkeX/fjTP0xmsQdt7HB+nLb88mfEfbVGe3FgMfTtuPHaZP30G2HH/frpwo8PHH/ZrBft5w8fyuA4/3inpUaekGwz9dRev4X6MCgIHPhn9lQXPDYpe7JGj/AM9Qw+PINYz+kSw++oz1+xfof6hrodv+Hk4F3EPbkfrUUHTdibT+LjMOfuDvAf7sqPPwqGTsrMn1HiFymPCTlzj49S6v+Kpv9O7ADAu4M+YcH5MVzL2+sAPruLw6MSd/YPbQZ95wO+PwjYXQ3+rQOhx7RrFZIsbiP4XDFX8Kzu+Uc7+GUPxURH0hWB/lcXT1jr5ZFcP28sM/XcPj9mKDBHG+UBqHFLfr8OJZ0H9YpISPjqWDtvGSqjiEOo42uLdoT8bZRQfirdj7aWR6Xlv+eXf5Wq39HrN9jcWz+ppImH6TQDvZGOIW1lOIBz1iQNMPgvGspjKDKlXk2GkbNg7MMb1+2Npq4NenqY7+Z/8A3BX9TGjT0d2yHh1ucAj3xk9WZJMFfI6T4edCPaq+iXhfE4jIglN1N73rAc6pkYEKd+m/Sg8Ib5NvKva//D7Zd27kzvmJB8QZj+sfJXi7R5Ne0egnicccF0JJI48yoRqdVz3DnGSM4wOlB7JG2aze1J+k58/c2qROO2/3eH86n76z+1PFIjZz++x50nA1r1GDjrQX2OT8dJm/d1qpLxeEdJo8/wA9fl6+yo341CP46IHf7NP30Fsp5/8Af/eajyaqfRuEn6tF0276b/ppk4xEd+bGfY6/voLerbbIPyVk8C46YUeM291IBNP30jDpvM+y4YE49mxzVscUi398TJ/DX99eb3XDuJtNPNY30axtPN70Z1XSQ+CdLgocnJyKD0e64hbO3MeG61AqcC2uRqKHUmQqaH0ncas4rHtr+S8vVMlpcrCAyASK8KhNizyhkAkLlUAQN0GCDlgAozdo845yHw+qWfy9f2U3C4uM3RRZeIJEsis4PNRe6pVSPegDnLDbI6HyoN30udoec0fDoO/IzqXA+26JF7cnUfLC1v3vBhaw8JgznlXUKk+bcqXUfjYk/HWd2Y7JW/DpVkLC4kIJM7SRqEJByFQt8Jtu8zeJ3Hja4hx8XMlqDyw0fEFCqsgZmRVcczA8N+vT2UBV2mOLK59UE3+W1LsnaCKytkXO0UZOdyWZQzEnzJJJ9tc9q/rG6/o83+W1ScL4nFyYhzY86E21r9qPXQalVLnhULnLwxufNkUn5SKR4tCDjmx58ta/vpPxGPSSrxk4274AJ8ifCgDe13ZpIZYLuGNlSN8TJAAraW7qzIB0dTsSMEoSCcDFScOszFcjXzsvCVWS4wS7CQu2kBiFbRgkDTqxkDunBHbcZgnj3aPDZV0Zl2I7rIwzvg5B8D7DWVxu4iS2iRZkd0mgERLqzZ5ijBOd8RllJO+nJPjQef8AbG04nFdyXFurjIEavASx0DIAZQp8d9wQC2Qabsf6MJTMLviDB3wTynAlJOMAyM2RkdQBncDfrXpw4lCASJYvy0/fUQ4vCP46P8tP30Fb6BqgzE80PTAjmfT+Q5ZMerTVN+DXCQGGOcPGSSyyx99wWLurSRldnJOTpzhj51ptxaLP1WP84p/bUf0Vi8JY+v26+Px0GZY2cdslwq2DRe6QeY9pIr7kMMhZCjJjJwFUgFulYvFe0ixrBJMdLwPGqRNBJB3SY3cliGGByuWNKgbnoCMF/wBEYunMj9XfH767PEYwCDKgB/3i4+PegXHO1SwcOlu8rlItQCuJAJWGlU1Lse+QM1iehXhRi4art1nkeX1kbID8YXP9ao+JWnDJsiUWh8SS0QJPtBB+PNR217BAoW34gIlUBVTnxSxgAbALLqYAdNmH6KD0bFCPpV24XOfIwn++jrPuvSCbeMu81ncqo6RycqU74wq6pFdj5ZUeyovSH2lt5+ESNHNGxYQOsetC/wBUjfSVDZzjqPUaD0QUqZTkUqBOgIIIBB2IO4I8jVVeDwAYEMQHkI1/dSpUHX0Kh+5R/kL+6mPCIPuMX5C/upqVB39DYvuUf5A/dTjh0X3NPyR+6lSoO/cqfaL8gqTQPIUqVByBT6B5U1KgYwqOij5KfQPIU1KgbSMdKikt1+1X5BSpUCk4XC3wooz7UU/sqA9nbX72g2/3SfupUqC7HGFACgADYADAA8gPCqd1wC2lbXLbwyMfsniRm226kZpUqCD/AEPsvvO2/MR/Npj2OsfvK1/MR/NpUqCGTsbY6gPcVr4/xEfzaqy9jLELn3Fa52/k8fzaelQUz2Qssn6Ttun3CP5tJex9j9523X7hH82lSoIn7HWOT9J2v5iP1/g0x7H2O30nbfmI/m0qVA3+h1jv9J2v5iP5tcL2PsjnNnbHr/ER+v8ABpUqCK47H2Qx9J23UfxEfzaqRdlbPnAe5LfG+3JT5tKlQb1l2Sssj6Utuv3CP5tadv2btY5FZLaBGV8hliRSDg7ggZFKlQazxBsggEHIIIyCCNwfMVm/6HWP3la/mI/m0qVAw7F2H3la/wBnj+bVK77GWIYYsrX8xH82lSoLR7F2G30la/2eP5tV37F2AO1lajYfyeP5tNSoK0/Y+xzj3HbY/ER/NpDsZY/eVr+Yj+bT0qCNuxdhn6yten3vH82uW7F2GB9JWvj/ACeP5tKlQcr2MsM/WVr/AGeP5tRjsbY5+srXr9wj9f4NKlQX7TsVYbfSVr4fyeP5taA7FWH3ja/2eP5tKlQN/obY6vrK16fcI/m12Ox1iDkWVqD58iP5tKlQa9KlSoP/2Q=="/>
          <p:cNvSpPr>
            <a:spLocks noChangeAspect="1" noChangeArrowheads="1"/>
          </p:cNvSpPr>
          <p:nvPr/>
        </p:nvSpPr>
        <p:spPr bwMode="auto">
          <a:xfrm>
            <a:off x="0" y="-604838"/>
            <a:ext cx="3695700" cy="123825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66566" name="Picture 6" descr="http://www.stolaf.edu/people/kleber/Dilbert.jpg"/>
          <p:cNvPicPr>
            <a:picLocks noChangeAspect="1" noChangeArrowheads="1"/>
          </p:cNvPicPr>
          <p:nvPr/>
        </p:nvPicPr>
        <p:blipFill>
          <a:blip r:embed="rId2" cstate="print"/>
          <a:srcRect/>
          <a:stretch>
            <a:fillRect/>
          </a:stretch>
        </p:blipFill>
        <p:spPr bwMode="auto">
          <a:xfrm>
            <a:off x="381000" y="2590800"/>
            <a:ext cx="8621584" cy="2895600"/>
          </a:xfrm>
          <a:prstGeom prst="rect">
            <a:avLst/>
          </a:prstGeom>
          <a:noFill/>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rgbClr val="FBF49F"/>
        </a:solidFill>
        <a:effectLst/>
      </p:bgPr>
    </p:bg>
    <p:spTree>
      <p:nvGrpSpPr>
        <p:cNvPr id="1" name=""/>
        <p:cNvGrpSpPr/>
        <p:nvPr/>
      </p:nvGrpSpPr>
      <p:grpSpPr>
        <a:xfrm>
          <a:off x="0" y="0"/>
          <a:ext cx="0" cy="0"/>
          <a:chOff x="0" y="0"/>
          <a:chExt cx="0" cy="0"/>
        </a:xfrm>
      </p:grpSpPr>
      <p:sp>
        <p:nvSpPr>
          <p:cNvPr id="2" name="TextBox 1"/>
          <p:cNvSpPr txBox="1"/>
          <p:nvPr/>
        </p:nvSpPr>
        <p:spPr>
          <a:xfrm>
            <a:off x="228600" y="381000"/>
            <a:ext cx="3962400" cy="646331"/>
          </a:xfrm>
          <a:prstGeom prst="rect">
            <a:avLst/>
          </a:prstGeom>
          <a:noFill/>
        </p:spPr>
        <p:txBody>
          <a:bodyPr wrap="square" rtlCol="0">
            <a:spAutoFit/>
          </a:bodyPr>
          <a:lstStyle/>
          <a:p>
            <a:r>
              <a:rPr lang="en-US" sz="3600" b="1" dirty="0" smtClean="0">
                <a:latin typeface="Times New Roman" pitchFamily="18" charset="0"/>
                <a:cs typeface="Times New Roman" pitchFamily="18" charset="0"/>
              </a:rPr>
              <a:t>Expected Value:</a:t>
            </a:r>
            <a:endParaRPr lang="en-US" sz="3600" b="1" dirty="0">
              <a:latin typeface="Times New Roman" pitchFamily="18" charset="0"/>
              <a:cs typeface="Times New Roman" pitchFamily="18" charset="0"/>
            </a:endParaRPr>
          </a:p>
        </p:txBody>
      </p:sp>
      <p:sp>
        <p:nvSpPr>
          <p:cNvPr id="66562" name="AutoShape 2" descr="data:image/jpeg;base64,/9j/4AAQSkZJRgABAQAAAQABAAD/2wCEAAkGBhQSERUUExQWFRUWGRgYGRcXFxwXGBwXFxwdGBwYGBwcHSYeGBwjHB0cIi8gJCcpLCwsGB4xNTAqNSYrLCkBCQoKBQUFDQUFDSkYEhgpKSkpKSkpKSkpKSkpKSkpKSkpKSkpKSkpKSkpKSkpKSkpKSkpKSkpKSkpKSkpKSkpKf/AABEIAIIBhAMBIgACEQEDEQH/xAAcAAABBQEBAQAAAAAAAAAAAAAGAAEDBAUCBwj/xABXEAACAQMCAwQDBhAKCAUFAAABAgMABBESIQUTMQYiQVEHYXEUIzKBkdIVJDM0QlJTVGJzkpOhscHRJUNEcnSClKOysxYXNWOiwtPwCIOEpMNktNTh8f/EABQBAQAAAAAAAAAAAAAAAAAAAAD/xAAUEQEAAAAAAAAAAAAAAAAAAAAA/9oADAMBAAIRAxEAPwD2DtBf+57WecKGMUbyYOwOhScE/FQhfekOa3EiTwQiZBrAR2ZHRoJ5l0kqCp1QlTkYxuDRtxW1jkhkSX6myMr76e4QdW/ht40ENacGZGDXSPuSztcl5DmJ4MFixJAjdgANhnNBNaelWFRL7qjeHQ0oVgpaN+UoYqreMmD8H9NPN6WrYwl4oppmCzMUVVOnkY1cxlYqq95TqBYYPj0rP+h3BHL5m1hxJ3DLIUVpQFd0H2LkADUPKp7X6GIpUC7kzHLCxMF25ZJypcE8vqdIxjGMbUBZ9GyyWrLHpa4Ze6+xVShkbOPEKpHtIoeue3zx3rQGNGjWYQ4AkEm8YcMGKco7nAXUCcgDfGeIu0UCPAyR3jJBE0aBrS5LEtoGosYtyFTHT7I1A3ELRpjKYb8uXE3L5N3yTKgXS5Tl6SQVUjbqAaAgm7Wh7aWa2jaUxrGQNJ35qpIMBcs2lHVioGfAZNU+E9ug6gMvPk1N9aoxxGugGSSNyJIiC4Bj7zbZAIrA4Zxa2iszbPb3OXdpH0Wt3HiRpOZmNhEWGg6dJ69xaYXXD/hFeIFySXkMN3rlBCApKwiGpMIgxtgL6zkCKb0gR9zRBM/MaLRkKoeKV9AmQlt1zjY6T312AOa6PawfQ83fJCOSVRJGVQXMnKQM/RVLYyfAZ8qH7W/4WiE/TKhSmjVHdYjVHEiJETF3E1Ad3xwB0AFWR2l4YkcaFnKRyNKivHcFQ7atu9FggayQOg28qDSl7dRmGF4oXkMq27MRgpGLiQRDmNnrnWO6D8HfAOaZPSJatr0xSsyNpKBELY0u+o9/u92N8qxVhgAqCRQ/JxXg+dQldAWDsimdUYiUzgMvL3CyMzAY+yI6bVzw3inB4ztO5AXlgMZmATTIgVRyxjCyMB7fPegJB27tcoDDIGd9ADIinBSNw2797KSKQoy537uxwUi1TwVR8Qrzm64twhxgzOFOnWi8/S6qiRhXHLwRpjXyOx33NEH+suyxkSMQPEQzkfGeVgUBPyF8hSMC/aj5BQr/AK0bHPw3x58ic/o5VSn0mWA6yuo6ZaCdR8pjxj10BH7kT7RfyRTe4o/tE/JH7qmzQ5H6QbNt1kdx5pBO4+VYiDQbvuOP7RfyRXQgUdFUfEKwD2+tf/qD7LS5J/yqZO3cB6R3Z9llc/8ASoCMiloHlQ4e3MOccq7/ALHcf9Leuz22hzjlXf8AYrj/AKdBvCFftR8grrAofbtpHj63vf7HN82uX7bxjpbXreyzm/aooCPFKhj/AE7X7z4h/ZHpf6dj7zv/AOySD9lATinoUHb4eNlf/FayH9lSr25U/wAlvAP6LNn5OXQE1NmhUdvRn6zvcf0aX9PcqT/TuMdYLsf+lnPy+9fvoCelQw3b6EH6ncfHbTj/AOKpbDt3bSyLHqdGdtKa4pU1N5AvGBn46AipVU4rxWO2iaaZtEaYLNgnGSANgCTkkDbzoe/1ocO++Me2KX/p0BZTUKr6UOHH+PP5mb/p049JvDuvuj+6l+ZQFNKhQelHhv3yPyJfmVJ/rL4d99J+S/zaAnp6Fv8AWfw376Qe1XH/AC1wfSpwz78j8+j/ADaAsps0Kp6UuFn+Ww/GSP1ipF9JXDT/AC23+OQD9dAT0qHo+3/Dj0vbb88g/WanXtpYnH05bfn4/nUG1TVkL2ts2+Dd25/8+P51TDtHbeFxB+dT99Bo4p6zG7TWo63MH55PnVJDx23cgLPExOwAkQk+wA70F+lSpUGR2ufFhdHygm/wNUEV+ttHbhiqR8klmO28aJhR6yCxx+Aabt8+OG3Z6e8uPlGP21LxeaVIo+VysFokIkRnHfdEBGGXpnPxCgoHtTI7e8KJVZmVCuOvJEo1anA7rZDb53AxkGlD2immkjCKY4pIkzLpDaJ5F5gQgncBRg7Yy43Bqu3bOXQwWH31TGvwW0uzTPC5jBI1AaQR3vsutaknE545IlkEZRl0u6g/VmzoUqXyinbfv5J+x6kGsuIypYc+QmSXll8aNPfI2QKPwtvPeqEvEr2JZYn0yTtyhCYUwAGDKzkOQMjQ0mlmwNSrk9TqdmOJy3ECyygKXAYKFK4UgEdXbUD4Hb2VFwPtIZ5ZEMbKu7RPpYB0VtBOSADvpYFSRpkXxzQZ9hx66kmAdeVGFAPd1H3QFOuIncBdQJDDOdIGRkaoeHcdkaxD+61M2Y2YkoxAIB5fcgAVmwdijEHIydsGZqK4m0IzHJCgscdcAZ29dAraXUisQVLAHS2xGRnB8iOlSE0NcOvbwPIzRPLFIdcXehTlrj6mcHLeBDb+OcY302vLjwt1+OYD9SGg08U1ZouLn7jEPbO37IDTc+7+5Qfn3/8Ax6DUxSrMLXR+xgX+s7f8q1yFvPO3+ST99Bqih70gx6uGXn4mQ9ftRq/ZXfErK8liZBJFGWGNacxWXxyDnasntFcSrw2+in0l47QnUpY6g8brk6t86kO/jkUBD9GfpiOHTnmJzNWeg32Ixjw8/i8870c/7Ngx098+TmPUmgLdW4LJqKKNJciTupJuEGzDc94nbceO0Ho6/wBnQjyMy/kzSD9lAT0qYilQNNMqqWYhVAySTgADqSTsBVW141BKSI5onIGTokVsDzODtVvFDt32SLgLzWQBLhDy8AnnuHGcg7KBQbK8VhLsgljLqQGUOuoEnABGcgk7YpS8VhVdTSxquCdRdQuAQpOScYyQPaawxwGUpcwuqMk+s6zKxAZ1+xjKYQa8nZvI9au8W4CZY41jbkspQa0CgqqA4CZUjAYggEY2oL8vFYV06pY11405dRqz005Pez6qss4HUge31UNwdnnSaBwoISJI20ysoBQk5wVLSDDHZj7fOr/G+Cm4aLDlFXmaiuNRDoUwNSsPGg1DKM4yM4z18PP2euo572OMAu6KD0LMFB9mT7Ploc4b2ZmV1mkkzJpWFkypTkhApGrRqJ15kxnGSR66ms+z7ubYzqo9zxsg0yscseThjhVyPe2ypyOnXwDau+KQxECSWOMnprdVz7Mneu5r2NF1u6Kox3mYBd9huTjeob6zLtCwx73JqOeuNDqcflCsGTsjIFGmQsdsq0jIO5MsihGVdSYXWMj7agJ4LhXUMjBlPRlIIPhsRsawu1vwrIed5H+hJD+ytmxVwgDgKw2wrtIMDp3mAJPtFYXaiTNxw4Dxuifkgl/fQP6QT/B8v86H/OjrelnC41EDJCjJ6segHrND3pCbHD5ifAxH5JozWlx63jeMc2QRKskbai2j4LZxqDDGemc+NBM3GoQyrzU1N0Gc572nb+sCPaD5VJHfoxwrgsdeADv72dLbepiAfXQ/BwAJcBoJYmKajy5CzsglZXLAh9Ry2sgt90rUjhiiupHLxq84jGklVclNQB65bOQB7KC/FOpXUCCu+43GxOap23aKCRtKvkggHKso1HGFyVAydQwOpyKmtXijRVV0ALMF7w3YsTpGTuc52/8A5UFzwISCQM7YkkikOMqRy+XsCDkZ5Y3GMZoLD8Ui1IhddTllUdclPhD2jx9lNa3UMwPLKOFODpw2/wD3mqEPZ9opFMTgRiVpGV9bt3o9BCsXzuctvnc1PwbhLxPIzGMB8dyJSiahnL4LHDNkZx9qOtBbHC4vuUf5C/urv3DGNhGn5I/dU9KgqNwqE9YYz/UX91V5ezNq3wraA+2FD+ta06VBjHsbZfeVr/Z4/m0zdi7D7ytT/wCni+bW0K5YUGOnY2xHSytR7LeMf8tDvbbs3axRQGO1t43N1agMkSIwzKpOCqg9AaOsUOduB3LUed7a/wCZmgJRSpYpUA56Rzjhl1+L/WwFbLSYCAxs2cdACARggnJ23/VWN6RRnhtx7F/xrRGBQD3EeKWfKDSRK6mIzaeWrHGtSq6T9m0jDC+LA+IqWB7Me+JFH71Csqusa7ROHYaCPY23r9dYvEHsUkOdU2qUuU7hi1LqHL1SlY8LI7uEDEhyT4baHCOGxF8RySxaVAeBkjAMRd3VcFD72NbKCjYxtnIoJLviVpYKWWFY8rGTy0jjyrtoXUxKgYJ8T47ZrUtGGIiICndwMaMIpGdPdbYd1fg5G6/FTbsqmkjmy5960uShZFhbWirlMEA9SwYnxJwK07O3KLhpHkOc6n059ncVRj4qCtwvibStKrJp5b6chtSnxxkqveG2QMgZHeO+Lk6alYeYI+UU8cQUsR9kcnYDfAHgN9gOtdmgHfoqYbO2nJPKWONpcDJ5Zj+EMDPdbSTjw1Vlp2rkEcsL5WZIHfUzd8z6RJy1XGNtWFGSSEJxjBJL2eP0pB+KQfIoFWbi6CtGpBOtio8gQrP+pTQYXEO2YjV9MWt0LgrzFXSRMIU5jNgRq+dYJ8AetWuKSyTWsZiOlpGhyUZmAVmXVhkwxXBPeGNt9q12lUEZIBY4GSBk+XrrAn7YIs/JEVwxBAyIXxusjbalGr6mfUc5GQDQSWRuIEkVsyrHp0nDl21EMcFix0qDpAJZu7uaa84zcAXHLi1SIQI0ZJACoYAyM4BV9jqCINWF8TnF49o7cF1MyKYxlwzAaRkA6idhgkA77ZGetWIOIxuupZFIwDnI6McKfYSCB54oMGyu7uSe25sZVAhLkIyqzlHBJy50KG0gIwLHXnbGKqdvRiC/H21i/wDwGTH+OjOhD0hL9L3J87G6HyaPnUFi5vI1v7bUyhmj6EMWywYIFOnSoPfz3tyq93oR16Ov9nxetpj8s0hpp4831pkAgRkgkrs2lugI1Nt5HA+OuvR0P4Nt/WHPyyOaAkzTZpjT4oKnGI3a3lERIkMbhMHB1EHGD4HPQ+FDV/aXWqQS854gTo5LHW7hAI2YKQUGdiNl1qGOx2Krq6Ecbu3wUVmPsUEn9FDNl2rmZU1RqHUStOpV0ZUQx4KK2GyFkDbjvaGA6jALh3DLuJp5HAZ5I5NGg/xgJK8zU5HkEKhQBqB8CbQ4fdW4ykr3HcMao+O7pUmNmJPebXkM3Uhl27uTXte08jASlotGLY8vSdTC4C7o2vrqLYGk5C48cglu2YIxTBcDIB6Ejw9WemfDNBhcL91QmJJg82kOhkQg6smMpI+pgdhrUncnST41f7RxSPDoi3ZnjB3ZRo1gvqKkMF05zg1l2vGJnktyxAjkj5raQmAGbuqzOwOApUZUEkgnbOK0+GNJzplkk1BSuldAXusAQcg5O+ofFQYdpwy5juFZ3d40ZEJBlJIMQXuqXK8vWdzgsMZJOMiSINoKn3UYlml1455kZd+XpY98xgddB6hfAtnX4nJKJYAkiqjyaWBTUxwjybMWwM6AOnnWM/aW4xJ72owSEIGstpuRAxC6hg6TsC3XyoLVtI4uyzrPoIjCAiUgakAJfDcnY5zkE53z0retrwO0igMDGwU5GAcqGBU+IwR8eae0clF1fCwNXTIPjnSSAfYTU1As0N9o97vhxPhPL/kS0RmhvtB9e8P/ABs5/uH/AH0HPpB/2fP7E/zErV45bvJCVRQxLKcMdIwGBJyQd8Dy8ayu3x/g64xvjQOuf4xM+ytPjsUhhdoWZZUBZNPeyQD3SvRwRkYPjjGCAaCOw4eyXMjhFjjbOQJC/McldL6SoEZCgg4O+fUDUXEOAs8k8gfBeIRovdxrAfDFtGtSCwxhvDpVWzgZLxkZ7kqsarGxE7KW0sWdmzyCd+jLnOAMDAqtBayPaTrqumZMskmZ4ZHfR00swbY9QvcJIwAQcBxN2RdwGUJEFLOIVKkYxCgi1FO7qWIkuuCpYYJ3yZg0IvbyLLcorT7RlIM+6GGeSuG5pYxE6tW7d/V49KtcDguo0kjfHM1BlZ2kli0MAMKzMZCwwSVYjc7bb0BJSzUVsHCDmFS3iVUqvXwBZiNseJqWgVKuRXWaBs0s0qZHBGQQR5jpQPSp80xFAsbUM9tull6762/Wx/UKJ6GO3B+sv6db/wDOKAnFKkKegHfSEP4OuP5qn5HU1t3d2saF26DwAySTsFA8STgAeusP0hg/Q25x9oP8S1LbzO1wjTroUg8lc5w++rmY25hToASAA4BznIV+B9n544O9O2ts6o5NMsI3OAoGGUYxsGx6qybe4EV3GgQxyq+nTG+q3KOYw50nDQ/CUgBQGZRjV1o7JrCmkS4kgdImLRyFtbRlQFCspOojBznYAk5x0waDeqhwqTUZjnK81wvxABh8Thh8VSX8EjgLG4jz8JtOpgPwMnAb1kEDyNTWtqsaKiDCqMDx+Unck9STuTQdtTEdKTUqDN7P/W6D7Uuv5Dsv7Kk4pYNJyyj6GjfWCU1j4LIQRkeDHx8K44I3vbDymuB/fOf1Go+0fCEngcGNZHVH0ZUMQ2MjHrJAoIL7sxzwhllJcBkLqiDusQcKGDcsjA7ynO3sxbfhCNPzSSGBQ+ruCRR4eIlYH2Cofc7QBltoUVBEzoqqEHOzspxjqMfJ1rNvILmVYGhL6l5gkaRRC7qQpwowRGWIwCVOMHpkNQXl7MwrzVBYLLnUO7jJbXnOjLHVn4ROMmuuO8HWYagCZAY9g7KGEciuNQBCuBuRnPU1S9zXc1xKJGkigZNKKgjBXIXBL5ZtedYOBjf1AmvPbXEVrbJGZi6ga03YswUHQ0gbMS6vH4O2OmxAsPtoR9Ix+lpfI2t4v/Arf8tFkaeNCnpHUG0k/E3Y+W3kP/KKC+Yj7st2AOBGckKMAEN3S2c5Y6SBjHcPnUfo7H8G2/8ANb/G1Mlvi+iYLnMSgnSu2zkd4oSufIMufIgNT+j7/Zlv/Nb/ABtQEgFJmoa7SdrDbuIk5QkKatUzskYy2kZ0qSTsdsr0G+9ZkPH7ojUJBJ6ohDOn5KOkvn0JPqoDDiF0scLu66lVSSuAdX4IB2JJ2323rMvuOLAFaeNY2ZJCe+m5jCkR6jjUWHT+bS4RxeO8gkDjTpLRyodQxtnPeCsARuCQCPaKngtY15TtK8hydDSHJJlUbYCgDYbbDr5mgpnjFoLmJNEesxKyPhMhSGZEXfWMqjkYGBj1ipLftZE6a9Lj3vmaCBrBOnCYzjUdaY3wdY3qnELLl7llUvFEHkR4zriwqKrMoOBoIJ6Z1ZqwtjaFx3gHMLRDvYblwMATj7ZHA36g0Dvfq88MT2y8zSWAkMeUUHSSnXPQHu+rpWpxG75QDBS7uQiqMAsd23J2AADEnyB6nArILwpJq91S644tbnutriBLhm97IIyxA0Y64HqvcRvLeWEsZSqoFkEiEhl1ZCspxuThlxg53GN8UFa07SiSdYgihurB5AGVsurBVAOvBRhnIHlWxPYxupV0RlOQQygggkMQQR4kAn1iq3B7KJEDRBhqUZL6tRwWOWDYbUWZic75NPFx2FjLh8cneQsrKq4Gd2YAHbfYnags21mka6Y0VF64VQoz54G1Smo7W6WRA65wemQVPluGAI+MVJQI0Ndofr7h3424/wAh6JTQ52iP07w78bN/9vJQZfacIvD7/S+s6yWIBXDF17u53x+2iXj1wY4GYOI+8gL4B0q0ihj3ttlJ3PShHtGo+h/FMAj3xjht9wynbyB8vj6EUa3d7ywpxkF0TyxrOnPykUAxJxq6xi2BuSHYrIERQ8aIpK5LIm8jBNa+TEA6TWvPeTl4gmlY58YLKRJHhC7Lp6MWAIycaTnZq7uOOssmgR5UGNXcsBpaYhUULjLbkZ6YB2z0quvGLnRcMY4Mw7YEr4JCLISTyu6NLeR3oOO0HFZYNAWSEnLMyHUJXXV3EiAV87d0kjJOOmaIY22BII2Gx6j1GsSDj0pljieEDVGJXZWdlUEvhfqeM4X7IrvsM4qHgHaw3UMkoiyY9PdQkk6lDFRrRDqAPlg7YPkBJTA1jS8bL2jzxKQCG5RYfCzsj6SMgEnIB8MHxrZoHoXuLG691POgGkhoQv2QjCZV/hafq2T0zpb4qKKFuJ3dxG0o5wWNeSQ+lcqk8ul3csCvvaqwXbGCC2cUGfddnJljSKOPVHyJDpYjuyFUzDgnBDyAMPAEPnYit/gFoVeV1h9zxMECx4VSWXVqkKoSF1AqPM6MnwrKg7Sy6V1sNT8jlDRjnKZWSRkHmY9L4+xBB2BzVrsff3EnM90NviNlU6c6WDHWNKJhG6BTqZTG2WNAS0qWaYUD0NduDtZ/022/WaJaFPSFIQtl/Trb9bGgLBSpUqAf7fLnh9wPwR/iWtC8eJ45Vkzpj+GRkFSqiQMpG4IGCCNwfZWZ6Qmxw64P4K/41rq5JNtft584D+pEI/1qaDq8R5dNpKNQbLGXC4aKMgnYjuyaioO2Nyy4xhduGBUUKqhVGwAAAA9QHSs/jYKqkw6wtrYecZBWQevCnUB4lBWmGz0oHpUqYUCxSxSpGgxYWkhaVRBI6tIXUo0QGGCn7ORSDq1eFSfROX70l+N4P+qa1SaVBki/uPC2x7ZkH6ga559zn63XzyZwPV4Ia1GahTjl/dOboQRXBaJYljClYld31FnVmBDqvdz7CMUG4s9z9wj/AD5/6VNrufuUI/8AOY//AAVZubrlxM7Z7iFmxue6Mn1VzZcR1sylGRlCEhip2fOCCrEfYnyoKwS7P3uv5x/m5+WsbtjwuZ7KdpZY8Rw3DARxMuS0Eke5aRtsMTsPCi81i9tXxw68/o83+W1BDZ2qNNbyGUcwRJiLu75QjUfsvE4PhhvM1F6Px/B8Q8jMPkmkFNbwyG7s9m5ccBJYAaSzKq6Sep6Z2xjxzkYzeyoaW09zRsVy91zZB1RGuJlATO2tt8E5wFJ+1yG5wXh4eV7vJ98yqDC4MYwFfONWWC6tiBgjbOSeO1XZcXaAYTI1fCBG5XCvqXvZU7gdD49ARctrwxaY5gExhUkUYiYDYD/dt+CdvInwr8aaUyxRIx0yPk6SyOqIMMSwGCuWU4ON8DvAnAVOynAhGs6SFmbIiIaR5SIlTKgO5yQS7N6tePAAWouBurKJLkumtGCFQDmIDSoIOy7BiAMkg7gHFaVpZiNSFycnJZjlmbplj7AB6gABtWLx7g8kkpKoWZliEcmV95KOXdtzqyw0jug5wAcAUFuLs+cYkkDjmmXHLAXv6w6EZOVIcjeq0fZDGoiZtXf0OR3kJKaCDnvaQuDn4eo56nOfbcDuYtIVdaxpblAXGrKPl4sk7hVL6WPUMB4VtS8LMk0MpUqOsseoY1KMxswGzFW8vNSc6RgIbjgJCENMqxi3SHdcYKbiQsXx18MfHSuOzXfldJAC7ROisvcRo2ZzkAgsHdmY75BORvVrjlmZBGwTmiOTWY8qNQ0On2XdJBYMM/a+yh+47K3GjUpQSclIgpc6QvNdimcfxashVsdYsdCaAj4JEI05Rm50iZ1ktqYaiTg5YsAPgjUScLuSaqNEwmuMzW+JBtGyliNKgZcaxlSucjA6jfz54Hw6SGabMa6Xkkfma1zhmLgBQgOO9vljvnwqtxrg7yyzhbdSskITmEoAzKS2kjOrDA6ScfooNngnD2gi0MwO5OFBCKCc6EDMSFHgM7eGBgC8BWRwLh0kUkwf4GUWI6slkAJBbxBUMI99yIgT1rXzQPQz2l+vOHfj5R/7eSiXNDPad/pvh3ruJP8AIkoMvtAp9wcR1Mm5YlUYMFYlc52yCdmwfPoPEvv7BZUKOCRqDDDMhBU5BDKQQQQOhoP7Svmx4rgYwW8j0C5Oevh0PSjgGgoLwCLWjkMWTTgGR2UlfgsyliHYZ2ZsnpvsKtNYIRICu0udYyd8qEPs7qgbeVWM0s0FC84XEzCV8gqMEiR0GkHOGCsFYDf4WfGp4uHorBlUBlUICNu4Nwp8wPDPTJx1Oa/aBwLWckZHKkyP6h2+PpV2AEKAdyAAfaBvQcwWgRFRMqq7DfOAPDfPsqUilqpZoG3oZj7TTlpRygw5jRRnDousSmIBnYEOCoLkoNtJXriifNYV5xG2McyPG4VJAjAIylpnYMOXjBLFmVtQxuwOaCE9p5O63KTl8ieUnmNq1W5CsqjRgqWIw2RtnarFv2gaQhFjAm0sSjvgKyNGCpYK2QVkVlYDceXhZh4NbkxuI8FE0IO8ulCPgFc4A8wR4DPSrMPDIlk5ioofQseofc1JIX2AmgrcCvpZolkkRE1qrKEcvsRnvEouDnbAz7a06x+DTMJJYAqiOHSFK6sDI1cslvhtpKsSNhqxWxmgVB/pJ2SyPlfWx/Sw/bRgDQf6TPqFv/TLXf8Ar0BjSpUqAa9Ix/g24/mr/jWs+XtDB7iuYzIBJm6BUhshmeQgHbY4I/RVz0nk/Qq6x10D/GteAWfpQvLaFoBIWUiQdcMC4IzqAySCQc9duvkH1KpBGeoPxjFUOBnSrRfcXKDx7mA0fyIyj+qa+RbftBcIAEuJlA8FlcD2AA19Geha1n9wme4lkka4bUvMYuRGg0Kctvvgn2aaA/p6aq17xKKEZlkSMebsF+TJ3oLNMTWMe1cOe6JmH2y28pX4jo3+LNA3az00pbXQhjjLoEDSPy31qxJ7pjcx420nJP2VB6jrpKfOvKex3panv7+KCOMcohjIWADBVU95QrHHe0jdm+F08a9T1f8AfSgiu51jVnY4VFLE+QG59tYd1w69nGpboWudxGIElwPASMx3bz04A6DOMm5xZ+ZJFD1DMJH/ABcWGx8cnLGPEFqr9pe06WirqZVZzsW1EKoGS5VdzvhQNss6jIoBntF2d4nNFypDbXkWoMVBktJDp6DKsUIPkf0Go+FdtILGWT3VZz2TzyankfM0TNvuJAdlG+wGBmtfhPayWRmV44GZVVikE2uTQyK+QpGGI1brqHUYLZGdriMUVzZyBtLwyRE56gqVyGHs6jxGKDUt7kOAykMrAEMDkEHcEHxBG9Y/bdscOvP6PN0/Fmhr0IXbPwsBiTy5ZEX+b3Wx7AWNE/bJc8OvB/8ATzf5bUFmz4amqOXvalRQO+2nGnHwc6c7nfFYfYd0gsJJcfx127+ZZZpFx8igD4qJOHNmOP8AmJ/hFBfCL8R2CqQTqu7gE+AC3rE6vb7PPyoDBrghIklCs8mEcfY50MznG+R3SMesVTSyWC4QrkJIpiALEqjDvgID8EMA2w2yigV1xu4KS2xClsyMpwCSAY2JOB1woJq5xC3MkLBfhbMnqdcMp/KA/TQXErJ43whZZbdmQtpk727aQvLkOSAcfD07kdcVoWNwJEV16OqsPYwzVigBeFrOEiMZl5ih5JQVmAdgFxE/Ozuyl91wNQBHTFb1tPN9Dw4V+bySVVgS+rSdAYddXwcjrnNbJO9d4oBHiVjJbxSKZriVHikAJZtaPGuqPS0YD97DZJJLELnPjFFxZ1hlRTNkLC8ZKSs3L0xh92UknKvsTqJJ2owU7mm+OgE7+fXM7p7o0ukRYqs4wiylZQgIwjFNJ7oDYUkbmq8k9yqyNEZ+XHFK0SNq1OmcHOvvcwHvJqOrGx+FRbeyuInMYDSBWKg9CwGw6+J2qS2uVkRXQ5VhqB9R3oKHEbt4xA5EjAEiQRozneNtyqgnGrHh41l8OuG91Ss/ukhmHLHLuAoVkU5OpuUMEkYKAqQc70UeHSmNAHRc1Yhpa6bRLldSTBpsqMrJvmPBzhu7Hn7EjNXO0313w71XD7+f0vIdvOiYChztUPpjhx8roj5YJaDJ47IDw/iijqgl1HKkk6Q2+lFPQAb6j66M4SNK+wfqoW47blbDiWVwGjnYHbf3s9cb5GOp65rT467CyZhnGhC5XZhFsZCu/Xl6sY38t6CxfcfjjcxhZJZBjUkS6iuRtrJIVM+AYgnqKgXtUo+qwXESjfUyB1A8yYmfSPWQBtWFBw201EQaraU7lYy0DHI3LQts59bIc6auNbXMZASaNwDsJY9LfE0WkeRB0HrQbVzEtzHGUdWjLo5KkMHVDqCgg4xrC59QI8a0qC7S9nt7gSPCqxSbTGKUuOYzBUl0sqnqdLEbkFSR3c0aCgemzT09ByayZeDyH3QBJGRMysFkh1oMKqEMNY1ghR4jB+StYmnzQUuGWTRRRx69WjYkg7jfZRq7oBIA3OAMb9askN5jqMbfY7ZHXcnff1jY43ocTmPOtkBI1SMzYOMqkbHSfVqKbeqtJmoIorcKzEAd8gnA3JChcnffZQPiqampjQdChP0lfWsX9KtcfnVoszQt6SB9Jr4YubU/36UBXSpUqAW9J654Vd/i/wBTKa+VJ987eJr6w9I4/gu7z9yb9GDXyhdL1PQb4z1+Ogu9k+BNe3cNsu3McKT5L1dviUE19IcU7Ty20nuW1tkKxLGoLTKrBSoxohJUyADbOsbg15h/4eeE672acj6jFgeppTp/wq3y169214PDcG1SeNZEMr7MMjPJkI9Y6fooMeTjjt9cveR/gpA0SflRCRv7ypLHiVgrao3hDnfU7Dmn2tIeYep6moR2Ht1zyXntz5xXEgUf1WZl/RTzdmrrHdvmkXyuYIph+UOWaAhmmD9CDnxG/wCnxoS7Rejm0uyzurLI25dDuTsM94Hw2wMdBVeTstcK31tw+TfOqMSWr/lJqwfjqN4ruPYQXkePGG7juRv+DcDO36qC7wb0d2Vt8GDU2Ma3JZvaCdl8OgFbcHBY1Hd5qfzJ5UAz5APj9FC69ppkPfkljx988Plx+XA+np44xVm27aazhJLKYjOAlyY3J8O66Hf46DeHDHVtaTzAlVUlikndUkhe+hPVieo9ZO1ZPE+yjXL65WjnKyK6mSN1KlRgJqikUaBknTp6sT41fTjsgBL2s4Gcdwxy7+YCPn5BSHamAfVGeM77SRSx/wCJMfpoKstvdILrFtCzTKUVopdGhSukjS6KunUWk2bcsc+BrjifF5o+H3MSW1wZW54iVYw4CzO2kao2ZRpVs49WK17bj8EhwlxE58lkUnp5A5q00g38PHx//eTQDXopvIbTh0cUsiwyFpGZJTy2BLHGzgfYhaLOPTJLZXIR1fMEo7rBusbeVV0n1AEEEHB65BzvVDinBYXSQmCIkqwB0KGyQcEMBmgltu0TRpYIEBE6Q94t4aUDBQNyw1K3lpD+VeD9pO0tzHc3Nuk8qxLcTkRhyEzzWYkqOu+9en2PEHP0EbVy1WJMueWAxZI0KDU2rfIU4XOSPDJHnPpA7LFNd4DkS3d3G4P2LpK5XHqKA+wqfMYC52s9MNzeIEREgUFXyrMZNS/h93T1OwHQ9TUnZv0xcQt8CRluU8pc6vYHHez7Q1edDqfVR36I+zwuuIJrAMcIMzDqCVICA7dC5B/qmg+guzCye5Y+YnLZgzFM6tGtmcJnAyVBA6eFalMhrH7WySpbmSJyvLOpwGCFkwRpDFG04Yq2w3048aDYUV0TQZLw6+P8Zj/1TH/DbCo/oZffdx7PdEhP+RQGtC3pA7QT2Vm1xAI2ZGQMJASuljpPRlwckefs8RTFjfgfXA8MESk/rt6ocX7MXN1E0c8xdGwSpn0junI+DbDoQKDI7Cele6u75ILhIVWQPjQrBtSqWAyZCDnB8PKvR7x0to5plwNi+gsFUvv0zspc4z5nfr18ztvROI3WSMBHVgysLmTIYbg/UT+qiThvAX4nbaL/AFGJZJNIDBWdkdkDMyKndUZA2GrJJ6Cgmte18zSKpmtQrFwCySK40EKAy8zuF2zpB7xABx1AJrTiJLmOVdEgGdm1KyggFkbAzgkZBAIyPAgnJvSkEsaqNUdvH9TBIEeAFWTU3cJCDSA7AgZIzk0uWUeF3GhnuJpCCRlYuTIMNgkbBY874BIoObxpjZSXKTOsvLaZF2MYABdUKkb93AJzknJyKyxx73ZDwq4A0l7sBgOgZYp1YD1ZGR6iKvcZu+TwV2bY+5Qu/m6BAP8AiFCHYq3K2XCyejcQdhv4cuZf1g0BRecOeOx4pr+zFy4wpXblkZ3UZ2A3GQcD49vix1WioDvOI4h7JcBvkTUfiqjxLgggsb73x31wzHvY2HLf5W33Y7nA8qe2uJZuQYUV0twpbU2ktI0ONKd0/BV8knAyQM7HAEd1ZRyLpkRXXyZQw+Q0J9p+ActUNvzUXX74I5JSNODgaFJ2z9qBuFBwCa3/AKPRr9VDw/jFwv5wZj/4qtW98j/AdH/msD+o0AfPZmO4hQyyywgQty5SA2p5Qke4UOdBGoo2cgHJ23OBQvdXWOJkLCJZFgjIJIUqheTXoLDdjlBpyNupG2ZU7TyyMwhgHc+Es0oikz/MVXYA42ZsA+GaAkpUKz9uFhZRcxSxau6NOmZS34PLJkP5HQdBWknaSFpEiYvG8mrlrIjRmTTuSmoDOBvg4OPCg1c1Bf3wijaRs4UZwOpPQKvmSSAB5kVNmsdvpi5/3VsfiacjO/mI1P5T+aUFWbs5JM8Ek7lmDOZFWR0RFaNhoj0EasNpBY7tudhhROey4U5iuLqI+qdpV/Jm5goVuu2c0zu1tPpjQygKsOsyFCoRI3KsGeQZcYGwZeu5oi4V2l1SRRs/MWcO0MnLMZYR4yGU7bjdWGA2D3RsSEtwb6AFlMd4o3KFeRMR+CwJjdvUVTPnV3s/2hivIRNCTjJUqw0ujrsyOPsWFaIFAPoyuNdxxUqfezdkqPDPeDEe3AoPQRQn6Tj9IMfKa2P9+lFQoU9KJ/g2X1PAfkmjoC4U9MKVAPekJc8MvPxEh+QZr5PuBud+v7K+s+3zY4ZebZ94k2/qmvk+4UZJOCT6+lB7f/4c4cW923nKgz/NQnr/AFv016J2jXv2n45v8iavOfQVxy2gs5hLcQxs0+QryqhxoQZwxBIznejLtL2qs82591W50zHOJkOMwyrvg7bkUGpkeX/fjTP0xmsQdt7HB+nLb88mfEfbVGe3FgMfTtuPHaZP30G2HH/frpwo8PHH/ZrBft5w8fyuA4/3inpUaekGwz9dRev4X6MCgIHPhn9lQXPDYpe7JGj/AM9Qw+PINYz+kSw++oz1+xfof6hrodv+Hk4F3EPbkfrUUHTdibT+LjMOfuDvAf7sqPPwqGTsrMn1HiFymPCTlzj49S6v+Kpv9O7ADAu4M+YcH5MVzL2+sAPruLw6MSd/YPbQZ95wO+PwjYXQ3+rQOhx7RrFZIsbiP4XDFX8Kzu+Uc7+GUPxURH0hWB/lcXT1jr5ZFcP28sM/XcPj9mKDBHG+UBqHFLfr8OJZ0H9YpISPjqWDtvGSqjiEOo42uLdoT8bZRQfirdj7aWR6Xlv+eXf5Wq39HrN9jcWz+ppImH6TQDvZGOIW1lOIBz1iQNMPgvGspjKDKlXk2GkbNg7MMb1+2Npq4NenqY7+Z/8A3BX9TGjT0d2yHh1ucAj3xk9WZJMFfI6T4edCPaq+iXhfE4jIglN1N73rAc6pkYEKd+m/Sg8Ib5NvKva//D7Zd27kzvmJB8QZj+sfJXi7R5Ne0egnicccF0JJI48yoRqdVz3DnGSM4wOlB7JG2aze1J+k58/c2qROO2/3eH86n76z+1PFIjZz++x50nA1r1GDjrQX2OT8dJm/d1qpLxeEdJo8/wA9fl6+yo341CP46IHf7NP30Fsp5/8Af/eajyaqfRuEn6tF0276b/ppk4xEd+bGfY6/voLerbbIPyVk8C46YUeM291IBNP30jDpvM+y4YE49mxzVscUi398TJ/DX99eb3XDuJtNPNY30axtPN70Z1XSQ+CdLgocnJyKD0e64hbO3MeG61AqcC2uRqKHUmQqaH0ncas4rHtr+S8vVMlpcrCAyASK8KhNizyhkAkLlUAQN0GCDlgAozdo845yHw+qWfy9f2U3C4uM3RRZeIJEsis4PNRe6pVSPegDnLDbI6HyoN30udoec0fDoO/IzqXA+26JF7cnUfLC1v3vBhaw8JgznlXUKk+bcqXUfjYk/HWd2Y7JW/DpVkLC4kIJM7SRqEJByFQt8Jtu8zeJ3Hja4hx8XMlqDyw0fEFCqsgZmRVcczA8N+vT2UBV2mOLK59UE3+W1LsnaCKytkXO0UZOdyWZQzEnzJJJ9tc9q/rG6/o83+W1ScL4nFyYhzY86E21r9qPXQalVLnhULnLwxufNkUn5SKR4tCDjmx58ta/vpPxGPSSrxk4274AJ8ifCgDe13ZpIZYLuGNlSN8TJAAraW7qzIB0dTsSMEoSCcDFScOszFcjXzsvCVWS4wS7CQu2kBiFbRgkDTqxkDunBHbcZgnj3aPDZV0Zl2I7rIwzvg5B8D7DWVxu4iS2iRZkd0mgERLqzZ5ijBOd8RllJO+nJPjQef8AbG04nFdyXFurjIEavASx0DIAZQp8d9wQC2Qabsf6MJTMLviDB3wTynAlJOMAyM2RkdQBncDfrXpw4lCASJYvy0/fUQ4vCP46P8tP30Fb6BqgzE80PTAjmfT+Q5ZMerTVN+DXCQGGOcPGSSyyx99wWLurSRldnJOTpzhj51ptxaLP1WP84p/bUf0Vi8JY+v26+Px0GZY2cdslwq2DRe6QeY9pIr7kMMhZCjJjJwFUgFulYvFe0ixrBJMdLwPGqRNBJB3SY3cliGGByuWNKgbnoCMF/wBEYunMj9XfH767PEYwCDKgB/3i4+PegXHO1SwcOlu8rlItQCuJAJWGlU1Lse+QM1iehXhRi4art1nkeX1kbID8YXP9ao+JWnDJsiUWh8SS0QJPtBB+PNR217BAoW34gIlUBVTnxSxgAbALLqYAdNmH6KD0bFCPpV24XOfIwn++jrPuvSCbeMu81ncqo6RycqU74wq6pFdj5ZUeyovSH2lt5+ESNHNGxYQOsetC/wBUjfSVDZzjqPUaD0QUqZTkUqBOgIIIBB2IO4I8jVVeDwAYEMQHkI1/dSpUHX0Kh+5R/kL+6mPCIPuMX5C/upqVB39DYvuUf5A/dTjh0X3NPyR+6lSoO/cqfaL8gqTQPIUqVByBT6B5U1KgYwqOij5KfQPIU1KgbSMdKikt1+1X5BSpUCk4XC3wooz7UU/sqA9nbX72g2/3SfupUqC7HGFACgADYADAA8gPCqd1wC2lbXLbwyMfsniRm226kZpUqCD/AEPsvvO2/MR/Npj2OsfvK1/MR/NpUqCGTsbY6gPcVr4/xEfzaqy9jLELn3Fa52/k8fzaelQUz2Qssn6Ttun3CP5tJex9j9523X7hH82lSoIn7HWOT9J2v5iP1/g0x7H2O30nbfmI/m0qVA3+h1jv9J2v5iP5tcL2PsjnNnbHr/ER+v8ABpUqCK47H2Qx9J23UfxEfzaqRdlbPnAe5LfG+3JT5tKlQb1l2Sssj6Utuv3CP5tadv2btY5FZLaBGV8hliRSDg7ggZFKlQazxBsggEHIIIyCCNwfMVm/6HWP3la/mI/m0qVAw7F2H3la/wBnj+bVK77GWIYYsrX8xH82lSoLR7F2G30la/2eP5tV37F2AO1lajYfyeP5tNSoK0/Y+xzj3HbY/ER/NpDsZY/eVr+Yj+bT0qCNuxdhn6yten3vH82uW7F2GB9JWvj/ACeP5tKlQcr2MsM/WVr/AGeP5tRjsbY5+srXr9wj9f4NKlQX7TsVYbfSVr4fyeP5taA7FWH3ja/2eP5tKlQN/obY6vrK16fcI/m12Ox1iDkWVqD58iP5tKlQa9KlSoP/2Q=="/>
          <p:cNvSpPr>
            <a:spLocks noChangeAspect="1" noChangeArrowheads="1"/>
          </p:cNvSpPr>
          <p:nvPr/>
        </p:nvSpPr>
        <p:spPr bwMode="auto">
          <a:xfrm>
            <a:off x="0" y="-604838"/>
            <a:ext cx="3695700" cy="123825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6564" name="AutoShape 4" descr="data:image/jpeg;base64,/9j/4AAQSkZJRgABAQAAAQABAAD/2wCEAAkGBhQSERUUExQWFRUWGRgYGRcXFxwXGBwXFxwdGBwYGBwcHSYeGBwjHB0cIi8gJCcpLCwsGB4xNTAqNSYrLCkBCQoKBQUFDQUFDSkYEhgpKSkpKSkpKSkpKSkpKSkpKSkpKSkpKSkpKSkpKSkpKSkpKSkpKSkpKSkpKSkpKSkpKf/AABEIAIIBhAMBIgACEQEDEQH/xAAcAAABBQEBAQAAAAAAAAAAAAAGAAEDBAUCBwj/xABXEAACAQMCAwQDBhAKCAUFAAABAgMABBESIQUTMQYiQVEHYXEUIzKBkdIVJDM0QlJTVGJzkpOhscHRJUNEcnSClKOysxYXNWOiwtPwCIOEpMNktNTh8f/EABQBAQAAAAAAAAAAAAAAAAAAAAD/xAAUEQEAAAAAAAAAAAAAAAAAAAAA/9oADAMBAAIRAxEAPwD2DtBf+57WecKGMUbyYOwOhScE/FQhfekOa3EiTwQiZBrAR2ZHRoJ5l0kqCp1QlTkYxuDRtxW1jkhkSX6myMr76e4QdW/ht40ENacGZGDXSPuSztcl5DmJ4MFixJAjdgANhnNBNaelWFRL7qjeHQ0oVgpaN+UoYqreMmD8H9NPN6WrYwl4oppmCzMUVVOnkY1cxlYqq95TqBYYPj0rP+h3BHL5m1hxJ3DLIUVpQFd0H2LkADUPKp7X6GIpUC7kzHLCxMF25ZJypcE8vqdIxjGMbUBZ9GyyWrLHpa4Ze6+xVShkbOPEKpHtIoeue3zx3rQGNGjWYQ4AkEm8YcMGKco7nAXUCcgDfGeIu0UCPAyR3jJBE0aBrS5LEtoGosYtyFTHT7I1A3ELRpjKYb8uXE3L5N3yTKgXS5Tl6SQVUjbqAaAgm7Wh7aWa2jaUxrGQNJ35qpIMBcs2lHVioGfAZNU+E9ug6gMvPk1N9aoxxGugGSSNyJIiC4Bj7zbZAIrA4Zxa2iszbPb3OXdpH0Wt3HiRpOZmNhEWGg6dJ69xaYXXD/hFeIFySXkMN3rlBCApKwiGpMIgxtgL6zkCKb0gR9zRBM/MaLRkKoeKV9AmQlt1zjY6T312AOa6PawfQ83fJCOSVRJGVQXMnKQM/RVLYyfAZ8qH7W/4WiE/TKhSmjVHdYjVHEiJETF3E1Ad3xwB0AFWR2l4YkcaFnKRyNKivHcFQ7atu9FggayQOg28qDSl7dRmGF4oXkMq27MRgpGLiQRDmNnrnWO6D8HfAOaZPSJatr0xSsyNpKBELY0u+o9/u92N8qxVhgAqCRQ/JxXg+dQldAWDsimdUYiUzgMvL3CyMzAY+yI6bVzw3inB4ztO5AXlgMZmATTIgVRyxjCyMB7fPegJB27tcoDDIGd9ADIinBSNw2797KSKQoy537uxwUi1TwVR8Qrzm64twhxgzOFOnWi8/S6qiRhXHLwRpjXyOx33NEH+suyxkSMQPEQzkfGeVgUBPyF8hSMC/aj5BQr/AK0bHPw3x58ic/o5VSn0mWA6yuo6ZaCdR8pjxj10BH7kT7RfyRTe4o/tE/JH7qmzQ5H6QbNt1kdx5pBO4+VYiDQbvuOP7RfyRXQgUdFUfEKwD2+tf/qD7LS5J/yqZO3cB6R3Z9llc/8ASoCMiloHlQ4e3MOccq7/ALHcf9Leuz22hzjlXf8AYrj/AKdBvCFftR8grrAofbtpHj63vf7HN82uX7bxjpbXreyzm/aooCPFKhj/AE7X7z4h/ZHpf6dj7zv/AOySD9lATinoUHb4eNlf/FayH9lSr25U/wAlvAP6LNn5OXQE1NmhUdvRn6zvcf0aX9PcqT/TuMdYLsf+lnPy+9fvoCelQw3b6EH6ncfHbTj/AOKpbDt3bSyLHqdGdtKa4pU1N5AvGBn46AipVU4rxWO2iaaZtEaYLNgnGSANgCTkkDbzoe/1ocO++Me2KX/p0BZTUKr6UOHH+PP5mb/p049JvDuvuj+6l+ZQFNKhQelHhv3yPyJfmVJ/rL4d99J+S/zaAnp6Fv8AWfw376Qe1XH/AC1wfSpwz78j8+j/ADaAsps0Kp6UuFn+Ww/GSP1ipF9JXDT/AC23+OQD9dAT0qHo+3/Dj0vbb88g/WanXtpYnH05bfn4/nUG1TVkL2ts2+Dd25/8+P51TDtHbeFxB+dT99Bo4p6zG7TWo63MH55PnVJDx23cgLPExOwAkQk+wA70F+lSpUGR2ufFhdHygm/wNUEV+ttHbhiqR8klmO28aJhR6yCxx+Aabt8+OG3Z6e8uPlGP21LxeaVIo+VysFokIkRnHfdEBGGXpnPxCgoHtTI7e8KJVZmVCuOvJEo1anA7rZDb53AxkGlD2immkjCKY4pIkzLpDaJ5F5gQgncBRg7Yy43Bqu3bOXQwWH31TGvwW0uzTPC5jBI1AaQR3vsutaknE545IlkEZRl0u6g/VmzoUqXyinbfv5J+x6kGsuIypYc+QmSXll8aNPfI2QKPwtvPeqEvEr2JZYn0yTtyhCYUwAGDKzkOQMjQ0mlmwNSrk9TqdmOJy3ECyygKXAYKFK4UgEdXbUD4Hb2VFwPtIZ5ZEMbKu7RPpYB0VtBOSADvpYFSRpkXxzQZ9hx66kmAdeVGFAPd1H3QFOuIncBdQJDDOdIGRkaoeHcdkaxD+61M2Y2YkoxAIB5fcgAVmwdijEHIydsGZqK4m0IzHJCgscdcAZ29dAraXUisQVLAHS2xGRnB8iOlSE0NcOvbwPIzRPLFIdcXehTlrj6mcHLeBDb+OcY302vLjwt1+OYD9SGg08U1ZouLn7jEPbO37IDTc+7+5Qfn3/8Ax6DUxSrMLXR+xgX+s7f8q1yFvPO3+ST99Bqih70gx6uGXn4mQ9ftRq/ZXfErK8liZBJFGWGNacxWXxyDnasntFcSrw2+in0l47QnUpY6g8brk6t86kO/jkUBD9GfpiOHTnmJzNWeg32Ixjw8/i8870c/7Ngx098+TmPUmgLdW4LJqKKNJciTupJuEGzDc94nbceO0Ho6/wBnQjyMy/kzSD9lAT0qYilQNNMqqWYhVAySTgADqSTsBVW141BKSI5onIGTokVsDzODtVvFDt32SLgLzWQBLhDy8AnnuHGcg7KBQbK8VhLsgljLqQGUOuoEnABGcgk7YpS8VhVdTSxquCdRdQuAQpOScYyQPaawxwGUpcwuqMk+s6zKxAZ1+xjKYQa8nZvI9au8W4CZY41jbkspQa0CgqqA4CZUjAYggEY2oL8vFYV06pY11405dRqz005Pez6qss4HUge31UNwdnnSaBwoISJI20ysoBQk5wVLSDDHZj7fOr/G+Cm4aLDlFXmaiuNRDoUwNSsPGg1DKM4yM4z18PP2euo572OMAu6KD0LMFB9mT7Ploc4b2ZmV1mkkzJpWFkypTkhApGrRqJ15kxnGSR66ms+z7ubYzqo9zxsg0yscseThjhVyPe2ypyOnXwDau+KQxECSWOMnprdVz7Mneu5r2NF1u6Kox3mYBd9huTjeob6zLtCwx73JqOeuNDqcflCsGTsjIFGmQsdsq0jIO5MsihGVdSYXWMj7agJ4LhXUMjBlPRlIIPhsRsawu1vwrIed5H+hJD+ytmxVwgDgKw2wrtIMDp3mAJPtFYXaiTNxw4Dxuifkgl/fQP6QT/B8v86H/OjrelnC41EDJCjJ6segHrND3pCbHD5ifAxH5JozWlx63jeMc2QRKskbai2j4LZxqDDGemc+NBM3GoQyrzU1N0Gc572nb+sCPaD5VJHfoxwrgsdeADv72dLbepiAfXQ/BwAJcBoJYmKajy5CzsglZXLAh9Ry2sgt90rUjhiiupHLxq84jGklVclNQB65bOQB7KC/FOpXUCCu+43GxOap23aKCRtKvkggHKso1HGFyVAydQwOpyKmtXijRVV0ALMF7w3YsTpGTuc52/8A5UFzwISCQM7YkkikOMqRy+XsCDkZ5Y3GMZoLD8Ui1IhddTllUdclPhD2jx9lNa3UMwPLKOFODpw2/wD3mqEPZ9opFMTgRiVpGV9bt3o9BCsXzuctvnc1PwbhLxPIzGMB8dyJSiahnL4LHDNkZx9qOtBbHC4vuUf5C/urv3DGNhGn5I/dU9KgqNwqE9YYz/UX91V5ezNq3wraA+2FD+ta06VBjHsbZfeVr/Z4/m0zdi7D7ytT/wCni+bW0K5YUGOnY2xHSytR7LeMf8tDvbbs3axRQGO1t43N1agMkSIwzKpOCqg9AaOsUOduB3LUed7a/wCZmgJRSpYpUA56Rzjhl1+L/WwFbLSYCAxs2cdACARggnJ23/VWN6RRnhtx7F/xrRGBQD3EeKWfKDSRK6mIzaeWrHGtSq6T9m0jDC+LA+IqWB7Me+JFH71Csqusa7ROHYaCPY23r9dYvEHsUkOdU2qUuU7hi1LqHL1SlY8LI7uEDEhyT4baHCOGxF8RySxaVAeBkjAMRd3VcFD72NbKCjYxtnIoJLviVpYKWWFY8rGTy0jjyrtoXUxKgYJ8T47ZrUtGGIiICndwMaMIpGdPdbYd1fg5G6/FTbsqmkjmy5960uShZFhbWirlMEA9SwYnxJwK07O3KLhpHkOc6n059ncVRj4qCtwvibStKrJp5b6chtSnxxkqveG2QMgZHeO+Lk6alYeYI+UU8cQUsR9kcnYDfAHgN9gOtdmgHfoqYbO2nJPKWONpcDJ5Zj+EMDPdbSTjw1Vlp2rkEcsL5WZIHfUzd8z6RJy1XGNtWFGSSEJxjBJL2eP0pB+KQfIoFWbi6CtGpBOtio8gQrP+pTQYXEO2YjV9MWt0LgrzFXSRMIU5jNgRq+dYJ8AetWuKSyTWsZiOlpGhyUZmAVmXVhkwxXBPeGNt9q12lUEZIBY4GSBk+XrrAn7YIs/JEVwxBAyIXxusjbalGr6mfUc5GQDQSWRuIEkVsyrHp0nDl21EMcFix0qDpAJZu7uaa84zcAXHLi1SIQI0ZJACoYAyM4BV9jqCINWF8TnF49o7cF1MyKYxlwzAaRkA6idhgkA77ZGetWIOIxuupZFIwDnI6McKfYSCB54oMGyu7uSe25sZVAhLkIyqzlHBJy50KG0gIwLHXnbGKqdvRiC/H21i/wDwGTH+OjOhD0hL9L3J87G6HyaPnUFi5vI1v7bUyhmj6EMWywYIFOnSoPfz3tyq93oR16Ov9nxetpj8s0hpp4831pkAgRkgkrs2lugI1Nt5HA+OuvR0P4Nt/WHPyyOaAkzTZpjT4oKnGI3a3lERIkMbhMHB1EHGD4HPQ+FDV/aXWqQS854gTo5LHW7hAI2YKQUGdiNl1qGOx2Krq6Ecbu3wUVmPsUEn9FDNl2rmZU1RqHUStOpV0ZUQx4KK2GyFkDbjvaGA6jALh3DLuJp5HAZ5I5NGg/xgJK8zU5HkEKhQBqB8CbQ4fdW4ykr3HcMao+O7pUmNmJPebXkM3Uhl27uTXte08jASlotGLY8vSdTC4C7o2vrqLYGk5C48cglu2YIxTBcDIB6Ejw9WemfDNBhcL91QmJJg82kOhkQg6smMpI+pgdhrUncnST41f7RxSPDoi3ZnjB3ZRo1gvqKkMF05zg1l2vGJnktyxAjkj5raQmAGbuqzOwOApUZUEkgnbOK0+GNJzplkk1BSuldAXusAQcg5O+ofFQYdpwy5juFZ3d40ZEJBlJIMQXuqXK8vWdzgsMZJOMiSINoKn3UYlml1455kZd+XpY98xgddB6hfAtnX4nJKJYAkiqjyaWBTUxwjybMWwM6AOnnWM/aW4xJ72owSEIGstpuRAxC6hg6TsC3XyoLVtI4uyzrPoIjCAiUgakAJfDcnY5zkE53z0retrwO0igMDGwU5GAcqGBU+IwR8eae0clF1fCwNXTIPjnSSAfYTU1As0N9o97vhxPhPL/kS0RmhvtB9e8P/ABs5/uH/AH0HPpB/2fP7E/zErV45bvJCVRQxLKcMdIwGBJyQd8Dy8ayu3x/g64xvjQOuf4xM+ytPjsUhhdoWZZUBZNPeyQD3SvRwRkYPjjGCAaCOw4eyXMjhFjjbOQJC/McldL6SoEZCgg4O+fUDUXEOAs8k8gfBeIRovdxrAfDFtGtSCwxhvDpVWzgZLxkZ7kqsarGxE7KW0sWdmzyCd+jLnOAMDAqtBayPaTrqumZMskmZ4ZHfR00swbY9QvcJIwAQcBxN2RdwGUJEFLOIVKkYxCgi1FO7qWIkuuCpYYJ3yZg0IvbyLLcorT7RlIM+6GGeSuG5pYxE6tW7d/V49KtcDguo0kjfHM1BlZ2kli0MAMKzMZCwwSVYjc7bb0BJSzUVsHCDmFS3iVUqvXwBZiNseJqWgVKuRXWaBs0s0qZHBGQQR5jpQPSp80xFAsbUM9tull6762/Wx/UKJ6GO3B+sv6db/wDOKAnFKkKegHfSEP4OuP5qn5HU1t3d2saF26DwAySTsFA8STgAeusP0hg/Q25x9oP8S1LbzO1wjTroUg8lc5w++rmY25hToASAA4BznIV+B9n544O9O2ts6o5NMsI3OAoGGUYxsGx6qybe4EV3GgQxyq+nTG+q3KOYw50nDQ/CUgBQGZRjV1o7JrCmkS4kgdImLRyFtbRlQFCspOojBznYAk5x0waDeqhwqTUZjnK81wvxABh8Thh8VSX8EjgLG4jz8JtOpgPwMnAb1kEDyNTWtqsaKiDCqMDx+Unck9STuTQdtTEdKTUqDN7P/W6D7Uuv5Dsv7Kk4pYNJyyj6GjfWCU1j4LIQRkeDHx8K44I3vbDymuB/fOf1Go+0fCEngcGNZHVH0ZUMQ2MjHrJAoIL7sxzwhllJcBkLqiDusQcKGDcsjA7ynO3sxbfhCNPzSSGBQ+ruCRR4eIlYH2Cofc7QBltoUVBEzoqqEHOzspxjqMfJ1rNvILmVYGhL6l5gkaRRC7qQpwowRGWIwCVOMHpkNQXl7MwrzVBYLLnUO7jJbXnOjLHVn4ROMmuuO8HWYagCZAY9g7KGEciuNQBCuBuRnPU1S9zXc1xKJGkigZNKKgjBXIXBL5ZtedYOBjf1AmvPbXEVrbJGZi6ga03YswUHQ0gbMS6vH4O2OmxAsPtoR9Ix+lpfI2t4v/Arf8tFkaeNCnpHUG0k/E3Y+W3kP/KKC+Yj7st2AOBGckKMAEN3S2c5Y6SBjHcPnUfo7H8G2/8ANb/G1Mlvi+iYLnMSgnSu2zkd4oSufIMufIgNT+j7/Zlv/Nb/ABtQEgFJmoa7SdrDbuIk5QkKatUzskYy2kZ0qSTsdsr0G+9ZkPH7ojUJBJ6ohDOn5KOkvn0JPqoDDiF0scLu66lVSSuAdX4IB2JJ2323rMvuOLAFaeNY2ZJCe+m5jCkR6jjUWHT+bS4RxeO8gkDjTpLRyodQxtnPeCsARuCQCPaKngtY15TtK8hydDSHJJlUbYCgDYbbDr5mgpnjFoLmJNEesxKyPhMhSGZEXfWMqjkYGBj1ipLftZE6a9Lj3vmaCBrBOnCYzjUdaY3wdY3qnELLl7llUvFEHkR4zriwqKrMoOBoIJ6Z1ZqwtjaFx3gHMLRDvYblwMATj7ZHA36g0Dvfq88MT2y8zSWAkMeUUHSSnXPQHu+rpWpxG75QDBS7uQiqMAsd23J2AADEnyB6nArILwpJq91S644tbnutriBLhm97IIyxA0Y64HqvcRvLeWEsZSqoFkEiEhl1ZCspxuThlxg53GN8UFa07SiSdYgihurB5AGVsurBVAOvBRhnIHlWxPYxupV0RlOQQygggkMQQR4kAn1iq3B7KJEDRBhqUZL6tRwWOWDYbUWZic75NPFx2FjLh8cneQsrKq4Gd2YAHbfYnags21mka6Y0VF64VQoz54G1Smo7W6WRA65wemQVPluGAI+MVJQI0Ndofr7h3424/wAh6JTQ52iP07w78bN/9vJQZfacIvD7/S+s6yWIBXDF17u53x+2iXj1wY4GYOI+8gL4B0q0ihj3ttlJ3PShHtGo+h/FMAj3xjht9wynbyB8vj6EUa3d7ywpxkF0TyxrOnPykUAxJxq6xi2BuSHYrIERQ8aIpK5LIm8jBNa+TEA6TWvPeTl4gmlY58YLKRJHhC7Lp6MWAIycaTnZq7uOOssmgR5UGNXcsBpaYhUULjLbkZ6YB2z0quvGLnRcMY4Mw7YEr4JCLISTyu6NLeR3oOO0HFZYNAWSEnLMyHUJXXV3EiAV87d0kjJOOmaIY22BII2Gx6j1GsSDj0pljieEDVGJXZWdlUEvhfqeM4X7IrvsM4qHgHaw3UMkoiyY9PdQkk6lDFRrRDqAPlg7YPkBJTA1jS8bL2jzxKQCG5RYfCzsj6SMgEnIB8MHxrZoHoXuLG691POgGkhoQv2QjCZV/hafq2T0zpb4qKKFuJ3dxG0o5wWNeSQ+lcqk8ul3csCvvaqwXbGCC2cUGfddnJljSKOPVHyJDpYjuyFUzDgnBDyAMPAEPnYit/gFoVeV1h9zxMECx4VSWXVqkKoSF1AqPM6MnwrKg7Sy6V1sNT8jlDRjnKZWSRkHmY9L4+xBB2BzVrsff3EnM90NviNlU6c6WDHWNKJhG6BTqZTG2WNAS0qWaYUD0NduDtZ/022/WaJaFPSFIQtl/Trb9bGgLBSpUqAf7fLnh9wPwR/iWtC8eJ45Vkzpj+GRkFSqiQMpG4IGCCNwfZWZ6Qmxw64P4K/41rq5JNtft584D+pEI/1qaDq8R5dNpKNQbLGXC4aKMgnYjuyaioO2Nyy4xhduGBUUKqhVGwAAAA9QHSs/jYKqkw6wtrYecZBWQevCnUB4lBWmGz0oHpUqYUCxSxSpGgxYWkhaVRBI6tIXUo0QGGCn7ORSDq1eFSfROX70l+N4P+qa1SaVBki/uPC2x7ZkH6ga559zn63XzyZwPV4Ia1GahTjl/dOboQRXBaJYljClYld31FnVmBDqvdz7CMUG4s9z9wj/AD5/6VNrufuUI/8AOY//AAVZubrlxM7Z7iFmxue6Mn1VzZcR1sylGRlCEhip2fOCCrEfYnyoKwS7P3uv5x/m5+WsbtjwuZ7KdpZY8Rw3DARxMuS0Eke5aRtsMTsPCi81i9tXxw68/o83+W1BDZ2qNNbyGUcwRJiLu75QjUfsvE4PhhvM1F6Px/B8Q8jMPkmkFNbwyG7s9m5ccBJYAaSzKq6Sep6Z2xjxzkYzeyoaW09zRsVy91zZB1RGuJlATO2tt8E5wFJ+1yG5wXh4eV7vJ98yqDC4MYwFfONWWC6tiBgjbOSeO1XZcXaAYTI1fCBG5XCvqXvZU7gdD49ARctrwxaY5gExhUkUYiYDYD/dt+CdvInwr8aaUyxRIx0yPk6SyOqIMMSwGCuWU4ON8DvAnAVOynAhGs6SFmbIiIaR5SIlTKgO5yQS7N6tePAAWouBurKJLkumtGCFQDmIDSoIOy7BiAMkg7gHFaVpZiNSFycnJZjlmbplj7AB6gABtWLx7g8kkpKoWZliEcmV95KOXdtzqyw0jug5wAcAUFuLs+cYkkDjmmXHLAXv6w6EZOVIcjeq0fZDGoiZtXf0OR3kJKaCDnvaQuDn4eo56nOfbcDuYtIVdaxpblAXGrKPl4sk7hVL6WPUMB4VtS8LMk0MpUqOsseoY1KMxswGzFW8vNSc6RgIbjgJCENMqxi3SHdcYKbiQsXx18MfHSuOzXfldJAC7ROisvcRo2ZzkAgsHdmY75BORvVrjlmZBGwTmiOTWY8qNQ0On2XdJBYMM/a+yh+47K3GjUpQSclIgpc6QvNdimcfxashVsdYsdCaAj4JEI05Rm50iZ1ktqYaiTg5YsAPgjUScLuSaqNEwmuMzW+JBtGyliNKgZcaxlSucjA6jfz54Hw6SGabMa6Xkkfma1zhmLgBQgOO9vljvnwqtxrg7yyzhbdSskITmEoAzKS2kjOrDA6ScfooNngnD2gi0MwO5OFBCKCc6EDMSFHgM7eGBgC8BWRwLh0kUkwf4GUWI6slkAJBbxBUMI99yIgT1rXzQPQz2l+vOHfj5R/7eSiXNDPad/pvh3ruJP8AIkoMvtAp9wcR1Mm5YlUYMFYlc52yCdmwfPoPEvv7BZUKOCRqDDDMhBU5BDKQQQQOhoP7Svmx4rgYwW8j0C5Oevh0PSjgGgoLwCLWjkMWTTgGR2UlfgsyliHYZ2ZsnpvsKtNYIRICu0udYyd8qEPs7qgbeVWM0s0FC84XEzCV8gqMEiR0GkHOGCsFYDf4WfGp4uHorBlUBlUICNu4Nwp8wPDPTJx1Oa/aBwLWckZHKkyP6h2+PpV2AEKAdyAAfaBvQcwWgRFRMqq7DfOAPDfPsqUilqpZoG3oZj7TTlpRygw5jRRnDousSmIBnYEOCoLkoNtJXriifNYV5xG2McyPG4VJAjAIylpnYMOXjBLFmVtQxuwOaCE9p5O63KTl8ieUnmNq1W5CsqjRgqWIw2RtnarFv2gaQhFjAm0sSjvgKyNGCpYK2QVkVlYDceXhZh4NbkxuI8FE0IO8ulCPgFc4A8wR4DPSrMPDIlk5ioofQseofc1JIX2AmgrcCvpZolkkRE1qrKEcvsRnvEouDnbAz7a06x+DTMJJYAqiOHSFK6sDI1cslvhtpKsSNhqxWxmgVB/pJ2SyPlfWx/Sw/bRgDQf6TPqFv/TLXf8Ar0BjSpUqAa9Ix/g24/mr/jWs+XtDB7iuYzIBJm6BUhshmeQgHbY4I/RVz0nk/Qq6x10D/GteAWfpQvLaFoBIWUiQdcMC4IzqAySCQc9duvkH1KpBGeoPxjFUOBnSrRfcXKDx7mA0fyIyj+qa+RbftBcIAEuJlA8FlcD2AA19Geha1n9wme4lkka4bUvMYuRGg0Kctvvgn2aaA/p6aq17xKKEZlkSMebsF+TJ3oLNMTWMe1cOe6JmH2y28pX4jo3+LNA3az00pbXQhjjLoEDSPy31qxJ7pjcx420nJP2VB6jrpKfOvKex3panv7+KCOMcohjIWADBVU95QrHHe0jdm+F08a9T1f8AfSgiu51jVnY4VFLE+QG59tYd1w69nGpboWudxGIElwPASMx3bz04A6DOMm5xZ+ZJFD1DMJH/ABcWGx8cnLGPEFqr9pe06WirqZVZzsW1EKoGS5VdzvhQNss6jIoBntF2d4nNFypDbXkWoMVBktJDp6DKsUIPkf0Go+FdtILGWT3VZz2TzyankfM0TNvuJAdlG+wGBmtfhPayWRmV44GZVVikE2uTQyK+QpGGI1brqHUYLZGdriMUVzZyBtLwyRE56gqVyGHs6jxGKDUt7kOAykMrAEMDkEHcEHxBG9Y/bdscOvP6PN0/Fmhr0IXbPwsBiTy5ZEX+b3Wx7AWNE/bJc8OvB/8ATzf5bUFmz4amqOXvalRQO+2nGnHwc6c7nfFYfYd0gsJJcfx127+ZZZpFx8igD4qJOHNmOP8AmJ/hFBfCL8R2CqQTqu7gE+AC3rE6vb7PPyoDBrghIklCs8mEcfY50MznG+R3SMesVTSyWC4QrkJIpiALEqjDvgID8EMA2w2yigV1xu4KS2xClsyMpwCSAY2JOB1woJq5xC3MkLBfhbMnqdcMp/KA/TQXErJ43whZZbdmQtpk727aQvLkOSAcfD07kdcVoWNwJEV16OqsPYwzVigBeFrOEiMZl5ih5JQVmAdgFxE/Ozuyl91wNQBHTFb1tPN9Dw4V+bySVVgS+rSdAYddXwcjrnNbJO9d4oBHiVjJbxSKZriVHikAJZtaPGuqPS0YD97DZJJLELnPjFFxZ1hlRTNkLC8ZKSs3L0xh92UknKvsTqJJ2owU7mm+OgE7+fXM7p7o0ukRYqs4wiylZQgIwjFNJ7oDYUkbmq8k9yqyNEZ+XHFK0SNq1OmcHOvvcwHvJqOrGx+FRbeyuInMYDSBWKg9CwGw6+J2qS2uVkRXQ5VhqB9R3oKHEbt4xA5EjAEiQRozneNtyqgnGrHh41l8OuG91Ss/ukhmHLHLuAoVkU5OpuUMEkYKAqQc70UeHSmNAHRc1Yhpa6bRLldSTBpsqMrJvmPBzhu7Hn7EjNXO0313w71XD7+f0vIdvOiYChztUPpjhx8roj5YJaDJ47IDw/iijqgl1HKkk6Q2+lFPQAb6j66M4SNK+wfqoW47blbDiWVwGjnYHbf3s9cb5GOp65rT467CyZhnGhC5XZhFsZCu/Xl6sY38t6CxfcfjjcxhZJZBjUkS6iuRtrJIVM+AYgnqKgXtUo+qwXESjfUyB1A8yYmfSPWQBtWFBw201EQaraU7lYy0DHI3LQts59bIc6auNbXMZASaNwDsJY9LfE0WkeRB0HrQbVzEtzHGUdWjLo5KkMHVDqCgg4xrC59QI8a0qC7S9nt7gSPCqxSbTGKUuOYzBUl0sqnqdLEbkFSR3c0aCgemzT09ByayZeDyH3QBJGRMysFkh1oMKqEMNY1ghR4jB+StYmnzQUuGWTRRRx69WjYkg7jfZRq7oBIA3OAMb9askN5jqMbfY7ZHXcnff1jY43ocTmPOtkBI1SMzYOMqkbHSfVqKbeqtJmoIorcKzEAd8gnA3JChcnffZQPiqampjQdChP0lfWsX9KtcfnVoszQt6SB9Jr4YubU/36UBXSpUqAW9J654Vd/i/wBTKa+VJ987eJr6w9I4/gu7z9yb9GDXyhdL1PQb4z1+Ogu9k+BNe3cNsu3McKT5L1dviUE19IcU7Ty20nuW1tkKxLGoLTKrBSoxohJUyADbOsbg15h/4eeE672acj6jFgeppTp/wq3y169214PDcG1SeNZEMr7MMjPJkI9Y6fooMeTjjt9cveR/gpA0SflRCRv7ypLHiVgrao3hDnfU7Dmn2tIeYep6moR2Ht1zyXntz5xXEgUf1WZl/RTzdmrrHdvmkXyuYIph+UOWaAhmmD9CDnxG/wCnxoS7Rejm0uyzurLI25dDuTsM94Hw2wMdBVeTstcK31tw+TfOqMSWr/lJqwfjqN4ruPYQXkePGG7juRv+DcDO36qC7wb0d2Vt8GDU2Ma3JZvaCdl8OgFbcHBY1Hd5qfzJ5UAz5APj9FC69ppkPfkljx988Plx+XA+np44xVm27aazhJLKYjOAlyY3J8O66Hf46DeHDHVtaTzAlVUlikndUkhe+hPVieo9ZO1ZPE+yjXL65WjnKyK6mSN1KlRgJqikUaBknTp6sT41fTjsgBL2s4Gcdwxy7+YCPn5BSHamAfVGeM77SRSx/wCJMfpoKstvdILrFtCzTKUVopdGhSukjS6KunUWk2bcsc+BrjifF5o+H3MSW1wZW54iVYw4CzO2kao2ZRpVs49WK17bj8EhwlxE58lkUnp5A5q00g38PHx//eTQDXopvIbTh0cUsiwyFpGZJTy2BLHGzgfYhaLOPTJLZXIR1fMEo7rBusbeVV0n1AEEEHB65BzvVDinBYXSQmCIkqwB0KGyQcEMBmgltu0TRpYIEBE6Q94t4aUDBQNyw1K3lpD+VeD9pO0tzHc3Nuk8qxLcTkRhyEzzWYkqOu+9en2PEHP0EbVy1WJMueWAxZI0KDU2rfIU4XOSPDJHnPpA7LFNd4DkS3d3G4P2LpK5XHqKA+wqfMYC52s9MNzeIEREgUFXyrMZNS/h93T1OwHQ9TUnZv0xcQt8CRluU8pc6vYHHez7Q1edDqfVR36I+zwuuIJrAMcIMzDqCVICA7dC5B/qmg+guzCye5Y+YnLZgzFM6tGtmcJnAyVBA6eFalMhrH7WySpbmSJyvLOpwGCFkwRpDFG04Yq2w3048aDYUV0TQZLw6+P8Zj/1TH/DbCo/oZffdx7PdEhP+RQGtC3pA7QT2Vm1xAI2ZGQMJASuljpPRlwckefs8RTFjfgfXA8MESk/rt6ocX7MXN1E0c8xdGwSpn0junI+DbDoQKDI7Cele6u75ILhIVWQPjQrBtSqWAyZCDnB8PKvR7x0to5plwNi+gsFUvv0zspc4z5nfr18ztvROI3WSMBHVgysLmTIYbg/UT+qiThvAX4nbaL/AFGJZJNIDBWdkdkDMyKndUZA2GrJJ6Cgmte18zSKpmtQrFwCySK40EKAy8zuF2zpB7xABx1AJrTiJLmOVdEgGdm1KyggFkbAzgkZBAIyPAgnJvSkEsaqNUdvH9TBIEeAFWTU3cJCDSA7AgZIzk0uWUeF3GhnuJpCCRlYuTIMNgkbBY874BIoObxpjZSXKTOsvLaZF2MYABdUKkb93AJzknJyKyxx73ZDwq4A0l7sBgOgZYp1YD1ZGR6iKvcZu+TwV2bY+5Qu/m6BAP8AiFCHYq3K2XCyejcQdhv4cuZf1g0BRecOeOx4pr+zFy4wpXblkZ3UZ2A3GQcD49vix1WioDvOI4h7JcBvkTUfiqjxLgggsb73x31wzHvY2HLf5W33Y7nA8qe2uJZuQYUV0twpbU2ktI0ONKd0/BV8knAyQM7HAEd1ZRyLpkRXXyZQw+Q0J9p+ActUNvzUXX74I5JSNODgaFJ2z9qBuFBwCa3/AKPRr9VDw/jFwv5wZj/4qtW98j/AdH/msD+o0AfPZmO4hQyyywgQty5SA2p5Qke4UOdBGoo2cgHJ23OBQvdXWOJkLCJZFgjIJIUqheTXoLDdjlBpyNupG2ZU7TyyMwhgHc+Es0oikz/MVXYA42ZsA+GaAkpUKz9uFhZRcxSxau6NOmZS34PLJkP5HQdBWknaSFpEiYvG8mrlrIjRmTTuSmoDOBvg4OPCg1c1Bf3wijaRs4UZwOpPQKvmSSAB5kVNmsdvpi5/3VsfiacjO/mI1P5T+aUFWbs5JM8Ek7lmDOZFWR0RFaNhoj0EasNpBY7tudhhROey4U5iuLqI+qdpV/Jm5goVuu2c0zu1tPpjQygKsOsyFCoRI3KsGeQZcYGwZeu5oi4V2l1SRRs/MWcO0MnLMZYR4yGU7bjdWGA2D3RsSEtwb6AFlMd4o3KFeRMR+CwJjdvUVTPnV3s/2hivIRNCTjJUqw0ujrsyOPsWFaIFAPoyuNdxxUqfezdkqPDPeDEe3AoPQRQn6Tj9IMfKa2P9+lFQoU9KJ/g2X1PAfkmjoC4U9MKVAPekJc8MvPxEh+QZr5PuBud+v7K+s+3zY4ZebZ94k2/qmvk+4UZJOCT6+lB7f/4c4cW923nKgz/NQnr/AFv016J2jXv2n45v8iavOfQVxy2gs5hLcQxs0+QryqhxoQZwxBIznejLtL2qs82591W50zHOJkOMwyrvg7bkUGpkeX/fjTP0xmsQdt7HB+nLb88mfEfbVGe3FgMfTtuPHaZP30G2HH/frpwo8PHH/ZrBft5w8fyuA4/3inpUaekGwz9dRev4X6MCgIHPhn9lQXPDYpe7JGj/AM9Qw+PINYz+kSw++oz1+xfof6hrodv+Hk4F3EPbkfrUUHTdibT+LjMOfuDvAf7sqPPwqGTsrMn1HiFymPCTlzj49S6v+Kpv9O7ADAu4M+YcH5MVzL2+sAPruLw6MSd/YPbQZ95wO+PwjYXQ3+rQOhx7RrFZIsbiP4XDFX8Kzu+Uc7+GUPxURH0hWB/lcXT1jr5ZFcP28sM/XcPj9mKDBHG+UBqHFLfr8OJZ0H9YpISPjqWDtvGSqjiEOo42uLdoT8bZRQfirdj7aWR6Xlv+eXf5Wq39HrN9jcWz+ppImH6TQDvZGOIW1lOIBz1iQNMPgvGspjKDKlXk2GkbNg7MMb1+2Npq4NenqY7+Z/8A3BX9TGjT0d2yHh1ucAj3xk9WZJMFfI6T4edCPaq+iXhfE4jIglN1N73rAc6pkYEKd+m/Sg8Ib5NvKva//D7Zd27kzvmJB8QZj+sfJXi7R5Ne0egnicccF0JJI48yoRqdVz3DnGSM4wOlB7JG2aze1J+k58/c2qROO2/3eH86n76z+1PFIjZz++x50nA1r1GDjrQX2OT8dJm/d1qpLxeEdJo8/wA9fl6+yo341CP46IHf7NP30Fsp5/8Af/eajyaqfRuEn6tF0276b/ppk4xEd+bGfY6/voLerbbIPyVk8C46YUeM291IBNP30jDpvM+y4YE49mxzVscUi398TJ/DX99eb3XDuJtNPNY30axtPN70Z1XSQ+CdLgocnJyKD0e64hbO3MeG61AqcC2uRqKHUmQqaH0ncas4rHtr+S8vVMlpcrCAyASK8KhNizyhkAkLlUAQN0GCDlgAozdo845yHw+qWfy9f2U3C4uM3RRZeIJEsis4PNRe6pVSPegDnLDbI6HyoN30udoec0fDoO/IzqXA+26JF7cnUfLC1v3vBhaw8JgznlXUKk+bcqXUfjYk/HWd2Y7JW/DpVkLC4kIJM7SRqEJByFQt8Jtu8zeJ3Hja4hx8XMlqDyw0fEFCqsgZmRVcczA8N+vT2UBV2mOLK59UE3+W1LsnaCKytkXO0UZOdyWZQzEnzJJJ9tc9q/rG6/o83+W1ScL4nFyYhzY86E21r9qPXQalVLnhULnLwxufNkUn5SKR4tCDjmx58ta/vpPxGPSSrxk4274AJ8ifCgDe13ZpIZYLuGNlSN8TJAAraW7qzIB0dTsSMEoSCcDFScOszFcjXzsvCVWS4wS7CQu2kBiFbRgkDTqxkDunBHbcZgnj3aPDZV0Zl2I7rIwzvg5B8D7DWVxu4iS2iRZkd0mgERLqzZ5ijBOd8RllJO+nJPjQef8AbG04nFdyXFurjIEavASx0DIAZQp8d9wQC2Qabsf6MJTMLviDB3wTynAlJOMAyM2RkdQBncDfrXpw4lCASJYvy0/fUQ4vCP46P8tP30Fb6BqgzE80PTAjmfT+Q5ZMerTVN+DXCQGGOcPGSSyyx99wWLurSRldnJOTpzhj51ptxaLP1WP84p/bUf0Vi8JY+v26+Px0GZY2cdslwq2DRe6QeY9pIr7kMMhZCjJjJwFUgFulYvFe0ixrBJMdLwPGqRNBJB3SY3cliGGByuWNKgbnoCMF/wBEYunMj9XfH767PEYwCDKgB/3i4+PegXHO1SwcOlu8rlItQCuJAJWGlU1Lse+QM1iehXhRi4art1nkeX1kbID8YXP9ao+JWnDJsiUWh8SS0QJPtBB+PNR217BAoW34gIlUBVTnxSxgAbALLqYAdNmH6KD0bFCPpV24XOfIwn++jrPuvSCbeMu81ncqo6RycqU74wq6pFdj5ZUeyovSH2lt5+ESNHNGxYQOsetC/wBUjfSVDZzjqPUaD0QUqZTkUqBOgIIIBB2IO4I8jVVeDwAYEMQHkI1/dSpUHX0Kh+5R/kL+6mPCIPuMX5C/upqVB39DYvuUf5A/dTjh0X3NPyR+6lSoO/cqfaL8gqTQPIUqVByBT6B5U1KgYwqOij5KfQPIU1KgbSMdKikt1+1X5BSpUCk4XC3wooz7UU/sqA9nbX72g2/3SfupUqC7HGFACgADYADAA8gPCqd1wC2lbXLbwyMfsniRm226kZpUqCD/AEPsvvO2/MR/Npj2OsfvK1/MR/NpUqCGTsbY6gPcVr4/xEfzaqy9jLELn3Fa52/k8fzaelQUz2Qssn6Ttun3CP5tJex9j9523X7hH82lSoIn7HWOT9J2v5iP1/g0x7H2O30nbfmI/m0qVA3+h1jv9J2v5iP5tcL2PsjnNnbHr/ER+v8ABpUqCK47H2Qx9J23UfxEfzaqRdlbPnAe5LfG+3JT5tKlQb1l2Sssj6Utuv3CP5tadv2btY5FZLaBGV8hliRSDg7ggZFKlQazxBsggEHIIIyCCNwfMVm/6HWP3la/mI/m0qVAw7F2H3la/wBnj+bVK77GWIYYsrX8xH82lSoLR7F2G30la/2eP5tV37F2AO1lajYfyeP5tNSoK0/Y+xzj3HbY/ER/NpDsZY/eVr+Yj+bT0qCNuxdhn6yten3vH82uW7F2GB9JWvj/ACeP5tKlQcr2MsM/WVr/AGeP5tRjsbY5+srXr9wj9f4NKlQX7TsVYbfSVr4fyeP5taA7FWH3ja/2eP5tKlQN/obY6vrK16fcI/m12Ox1iDkWVqD58iP5tKlQa9KlSoP/2Q=="/>
          <p:cNvSpPr>
            <a:spLocks noChangeAspect="1" noChangeArrowheads="1"/>
          </p:cNvSpPr>
          <p:nvPr/>
        </p:nvSpPr>
        <p:spPr bwMode="auto">
          <a:xfrm>
            <a:off x="0" y="-604838"/>
            <a:ext cx="3695700" cy="123825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 name="TextBox 5"/>
          <p:cNvSpPr txBox="1"/>
          <p:nvPr/>
        </p:nvSpPr>
        <p:spPr>
          <a:xfrm>
            <a:off x="1219200" y="914400"/>
            <a:ext cx="7391400" cy="1200329"/>
          </a:xfrm>
          <a:prstGeom prst="rect">
            <a:avLst/>
          </a:prstGeom>
          <a:noFill/>
        </p:spPr>
        <p:txBody>
          <a:bodyPr wrap="square" rtlCol="0">
            <a:spAutoFit/>
          </a:bodyPr>
          <a:lstStyle/>
          <a:p>
            <a:r>
              <a:rPr lang="en-US" sz="3600" dirty="0" smtClean="0">
                <a:latin typeface="Times New Roman" pitchFamily="18" charset="0"/>
                <a:cs typeface="Times New Roman" pitchFamily="18" charset="0"/>
              </a:rPr>
              <a:t>the weighted average of all possible values that the variable can take on</a:t>
            </a:r>
            <a:endParaRPr lang="en-US" sz="3600" dirty="0">
              <a:latin typeface="Times New Roman" pitchFamily="18" charset="0"/>
              <a:cs typeface="Times New Roman" pitchFamily="18" charset="0"/>
            </a:endParaRPr>
          </a:p>
        </p:txBody>
      </p:sp>
      <p:sp>
        <p:nvSpPr>
          <p:cNvPr id="7" name="TextBox 6"/>
          <p:cNvSpPr txBox="1"/>
          <p:nvPr/>
        </p:nvSpPr>
        <p:spPr>
          <a:xfrm>
            <a:off x="152400" y="2209800"/>
            <a:ext cx="3200400" cy="646331"/>
          </a:xfrm>
          <a:prstGeom prst="rect">
            <a:avLst/>
          </a:prstGeom>
          <a:noFill/>
        </p:spPr>
        <p:txBody>
          <a:bodyPr wrap="square" rtlCol="0">
            <a:spAutoFit/>
          </a:bodyPr>
          <a:lstStyle/>
          <a:p>
            <a:r>
              <a:rPr lang="en-US" sz="3600" dirty="0" smtClean="0">
                <a:latin typeface="Times New Roman" pitchFamily="18" charset="0"/>
                <a:cs typeface="Times New Roman" pitchFamily="18" charset="0"/>
              </a:rPr>
              <a:t>For example: </a:t>
            </a:r>
            <a:endParaRPr lang="en-US" sz="3600" dirty="0">
              <a:latin typeface="Times New Roman" pitchFamily="18" charset="0"/>
              <a:cs typeface="Times New Roman" pitchFamily="18" charset="0"/>
            </a:endParaRPr>
          </a:p>
        </p:txBody>
      </p:sp>
      <p:sp>
        <p:nvSpPr>
          <p:cNvPr id="8" name="TextBox 7"/>
          <p:cNvSpPr txBox="1"/>
          <p:nvPr/>
        </p:nvSpPr>
        <p:spPr>
          <a:xfrm>
            <a:off x="1447800" y="2743200"/>
            <a:ext cx="7696200" cy="646331"/>
          </a:xfrm>
          <a:prstGeom prst="rect">
            <a:avLst/>
          </a:prstGeom>
          <a:noFill/>
        </p:spPr>
        <p:txBody>
          <a:bodyPr wrap="square" rtlCol="0">
            <a:spAutoFit/>
          </a:bodyPr>
          <a:lstStyle/>
          <a:p>
            <a:r>
              <a:rPr lang="en-US" sz="3600" dirty="0" smtClean="0">
                <a:latin typeface="Times New Roman" pitchFamily="18" charset="0"/>
                <a:cs typeface="Times New Roman" pitchFamily="18" charset="0"/>
              </a:rPr>
              <a:t>the mean of 10, 20, and 60 =  30</a:t>
            </a:r>
            <a:endParaRPr lang="en-US" sz="3600" dirty="0">
              <a:latin typeface="Times New Roman" pitchFamily="18" charset="0"/>
              <a:cs typeface="Times New Roman" pitchFamily="18" charset="0"/>
            </a:endParaRPr>
          </a:p>
        </p:txBody>
      </p:sp>
      <p:sp>
        <p:nvSpPr>
          <p:cNvPr id="9" name="TextBox 8"/>
          <p:cNvSpPr txBox="1"/>
          <p:nvPr/>
        </p:nvSpPr>
        <p:spPr>
          <a:xfrm>
            <a:off x="228600" y="3810000"/>
            <a:ext cx="7696200" cy="646331"/>
          </a:xfrm>
          <a:prstGeom prst="rect">
            <a:avLst/>
          </a:prstGeom>
          <a:noFill/>
        </p:spPr>
        <p:txBody>
          <a:bodyPr wrap="square" rtlCol="0">
            <a:spAutoFit/>
          </a:bodyPr>
          <a:lstStyle/>
          <a:p>
            <a:r>
              <a:rPr lang="en-US" sz="3600" dirty="0" smtClean="0">
                <a:latin typeface="Times New Roman" pitchFamily="18" charset="0"/>
                <a:cs typeface="Times New Roman" pitchFamily="18" charset="0"/>
              </a:rPr>
              <a:t>This assumes an even distribution:</a:t>
            </a:r>
            <a:endParaRPr lang="en-US" sz="3600" dirty="0">
              <a:latin typeface="Times New Roman" pitchFamily="18" charset="0"/>
              <a:cs typeface="Times New Roman" pitchFamily="18" charset="0"/>
            </a:endParaRPr>
          </a:p>
        </p:txBody>
      </p:sp>
      <p:sp>
        <p:nvSpPr>
          <p:cNvPr id="77828"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783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77829" name="Picture 5"/>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52400" y="4800600"/>
            <a:ext cx="8839200" cy="838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2" name="TextBox 11"/>
          <p:cNvSpPr txBox="1"/>
          <p:nvPr/>
        </p:nvSpPr>
        <p:spPr>
          <a:xfrm>
            <a:off x="5334000" y="5715000"/>
            <a:ext cx="457200" cy="646331"/>
          </a:xfrm>
          <a:prstGeom prst="rect">
            <a:avLst/>
          </a:prstGeom>
          <a:noFill/>
        </p:spPr>
        <p:txBody>
          <a:bodyPr wrap="square" rtlCol="0">
            <a:spAutoFit/>
          </a:bodyPr>
          <a:lstStyle/>
          <a:p>
            <a:r>
              <a:rPr lang="en-US" sz="3600" dirty="0" smtClean="0">
                <a:solidFill>
                  <a:srgbClr val="FF0000"/>
                </a:solidFill>
                <a:latin typeface="Times New Roman" pitchFamily="18" charset="0"/>
                <a:cs typeface="Times New Roman" pitchFamily="18" charset="0"/>
                <a:sym typeface="Symbol"/>
              </a:rPr>
              <a:t></a:t>
            </a:r>
            <a:endParaRPr lang="en-US" sz="3600" dirty="0">
              <a:solidFill>
                <a:srgbClr val="FF0000"/>
              </a:solidFill>
              <a:latin typeface="Times New Roman" pitchFamily="18" charset="0"/>
              <a:cs typeface="Times New Roman" pitchFamily="18" charset="0"/>
            </a:endParaRPr>
          </a:p>
        </p:txBody>
      </p:sp>
      <p:sp>
        <p:nvSpPr>
          <p:cNvPr id="13" name="TextBox 12"/>
          <p:cNvSpPr txBox="1"/>
          <p:nvPr/>
        </p:nvSpPr>
        <p:spPr>
          <a:xfrm>
            <a:off x="6629400" y="5715000"/>
            <a:ext cx="457200" cy="646331"/>
          </a:xfrm>
          <a:prstGeom prst="rect">
            <a:avLst/>
          </a:prstGeom>
          <a:noFill/>
        </p:spPr>
        <p:txBody>
          <a:bodyPr wrap="square" rtlCol="0">
            <a:spAutoFit/>
          </a:bodyPr>
          <a:lstStyle/>
          <a:p>
            <a:r>
              <a:rPr lang="en-US" sz="3600" dirty="0" smtClean="0">
                <a:solidFill>
                  <a:srgbClr val="FF0000"/>
                </a:solidFill>
                <a:latin typeface="Times New Roman" pitchFamily="18" charset="0"/>
                <a:cs typeface="Times New Roman" pitchFamily="18" charset="0"/>
                <a:sym typeface="Symbol"/>
              </a:rPr>
              <a:t></a:t>
            </a:r>
            <a:endParaRPr lang="en-US" sz="3600" dirty="0">
              <a:solidFill>
                <a:srgbClr val="FF0000"/>
              </a:solidFill>
              <a:latin typeface="Times New Roman" pitchFamily="18" charset="0"/>
              <a:cs typeface="Times New Roman" pitchFamily="18" charset="0"/>
            </a:endParaRPr>
          </a:p>
        </p:txBody>
      </p:sp>
      <p:sp>
        <p:nvSpPr>
          <p:cNvPr id="14" name="TextBox 13"/>
          <p:cNvSpPr txBox="1"/>
          <p:nvPr/>
        </p:nvSpPr>
        <p:spPr>
          <a:xfrm>
            <a:off x="8001000" y="5715000"/>
            <a:ext cx="457200" cy="646331"/>
          </a:xfrm>
          <a:prstGeom prst="rect">
            <a:avLst/>
          </a:prstGeom>
          <a:noFill/>
        </p:spPr>
        <p:txBody>
          <a:bodyPr wrap="square" rtlCol="0">
            <a:spAutoFit/>
          </a:bodyPr>
          <a:lstStyle/>
          <a:p>
            <a:r>
              <a:rPr lang="en-US" sz="3600" dirty="0" smtClean="0">
                <a:solidFill>
                  <a:srgbClr val="FF0000"/>
                </a:solidFill>
                <a:latin typeface="Times New Roman" pitchFamily="18" charset="0"/>
                <a:cs typeface="Times New Roman" pitchFamily="18" charset="0"/>
                <a:sym typeface="Symbol"/>
              </a:rPr>
              <a:t></a:t>
            </a:r>
            <a:endParaRPr lang="en-US" sz="3600"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782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2" grpId="0"/>
      <p:bldP spid="13" grpId="0"/>
      <p:bldP spid="14"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rgbClr val="FBF49F"/>
        </a:solidFill>
        <a:effectLst/>
      </p:bgPr>
    </p:bg>
    <p:spTree>
      <p:nvGrpSpPr>
        <p:cNvPr id="1" name=""/>
        <p:cNvGrpSpPr/>
        <p:nvPr/>
      </p:nvGrpSpPr>
      <p:grpSpPr>
        <a:xfrm>
          <a:off x="0" y="0"/>
          <a:ext cx="0" cy="0"/>
          <a:chOff x="0" y="0"/>
          <a:chExt cx="0" cy="0"/>
        </a:xfrm>
      </p:grpSpPr>
      <p:sp>
        <p:nvSpPr>
          <p:cNvPr id="66562" name="AutoShape 2" descr="data:image/jpeg;base64,/9j/4AAQSkZJRgABAQAAAQABAAD/2wCEAAkGBhQSERUUExQWFRUWGRgYGRcXFxwXGBwXFxwdGBwYGBwcHSYeGBwjHB0cIi8gJCcpLCwsGB4xNTAqNSYrLCkBCQoKBQUFDQUFDSkYEhgpKSkpKSkpKSkpKSkpKSkpKSkpKSkpKSkpKSkpKSkpKSkpKSkpKSkpKSkpKSkpKSkpKf/AABEIAIIBhAMBIgACEQEDEQH/xAAcAAABBQEBAQAAAAAAAAAAAAAGAAEDBAUCBwj/xABXEAACAQMCAwQDBhAKCAUFAAABAgMABBESIQUTMQYiQVEHYXEUIzKBkdIVJDM0QlJTVGJzkpOhscHRJUNEcnSClKOysxYXNWOiwtPwCIOEpMNktNTh8f/EABQBAQAAAAAAAAAAAAAAAAAAAAD/xAAUEQEAAAAAAAAAAAAAAAAAAAAA/9oADAMBAAIRAxEAPwD2DtBf+57WecKGMUbyYOwOhScE/FQhfekOa3EiTwQiZBrAR2ZHRoJ5l0kqCp1QlTkYxuDRtxW1jkhkSX6myMr76e4QdW/ht40ENacGZGDXSPuSztcl5DmJ4MFixJAjdgANhnNBNaelWFRL7qjeHQ0oVgpaN+UoYqreMmD8H9NPN6WrYwl4oppmCzMUVVOnkY1cxlYqq95TqBYYPj0rP+h3BHL5m1hxJ3DLIUVpQFd0H2LkADUPKp7X6GIpUC7kzHLCxMF25ZJypcE8vqdIxjGMbUBZ9GyyWrLHpa4Ze6+xVShkbOPEKpHtIoeue3zx3rQGNGjWYQ4AkEm8YcMGKco7nAXUCcgDfGeIu0UCPAyR3jJBE0aBrS5LEtoGosYtyFTHT7I1A3ELRpjKYb8uXE3L5N3yTKgXS5Tl6SQVUjbqAaAgm7Wh7aWa2jaUxrGQNJ35qpIMBcs2lHVioGfAZNU+E9ug6gMvPk1N9aoxxGugGSSNyJIiC4Bj7zbZAIrA4Zxa2iszbPb3OXdpH0Wt3HiRpOZmNhEWGg6dJ69xaYXXD/hFeIFySXkMN3rlBCApKwiGpMIgxtgL6zkCKb0gR9zRBM/MaLRkKoeKV9AmQlt1zjY6T312AOa6PawfQ83fJCOSVRJGVQXMnKQM/RVLYyfAZ8qH7W/4WiE/TKhSmjVHdYjVHEiJETF3E1Ad3xwB0AFWR2l4YkcaFnKRyNKivHcFQ7atu9FggayQOg28qDSl7dRmGF4oXkMq27MRgpGLiQRDmNnrnWO6D8HfAOaZPSJatr0xSsyNpKBELY0u+o9/u92N8qxVhgAqCRQ/JxXg+dQldAWDsimdUYiUzgMvL3CyMzAY+yI6bVzw3inB4ztO5AXlgMZmATTIgVRyxjCyMB7fPegJB27tcoDDIGd9ADIinBSNw2797KSKQoy537uxwUi1TwVR8Qrzm64twhxgzOFOnWi8/S6qiRhXHLwRpjXyOx33NEH+suyxkSMQPEQzkfGeVgUBPyF8hSMC/aj5BQr/AK0bHPw3x58ic/o5VSn0mWA6yuo6ZaCdR8pjxj10BH7kT7RfyRTe4o/tE/JH7qmzQ5H6QbNt1kdx5pBO4+VYiDQbvuOP7RfyRXQgUdFUfEKwD2+tf/qD7LS5J/yqZO3cB6R3Z9llc/8ASoCMiloHlQ4e3MOccq7/ALHcf9Leuz22hzjlXf8AYrj/AKdBvCFftR8grrAofbtpHj63vf7HN82uX7bxjpbXreyzm/aooCPFKhj/AE7X7z4h/ZHpf6dj7zv/AOySD9lATinoUHb4eNlf/FayH9lSr25U/wAlvAP6LNn5OXQE1NmhUdvRn6zvcf0aX9PcqT/TuMdYLsf+lnPy+9fvoCelQw3b6EH6ncfHbTj/AOKpbDt3bSyLHqdGdtKa4pU1N5AvGBn46AipVU4rxWO2iaaZtEaYLNgnGSANgCTkkDbzoe/1ocO++Me2KX/p0BZTUKr6UOHH+PP5mb/p049JvDuvuj+6l+ZQFNKhQelHhv3yPyJfmVJ/rL4d99J+S/zaAnp6Fv8AWfw376Qe1XH/AC1wfSpwz78j8+j/ADaAsps0Kp6UuFn+Ww/GSP1ipF9JXDT/AC23+OQD9dAT0qHo+3/Dj0vbb88g/WanXtpYnH05bfn4/nUG1TVkL2ts2+Dd25/8+P51TDtHbeFxB+dT99Bo4p6zG7TWo63MH55PnVJDx23cgLPExOwAkQk+wA70F+lSpUGR2ufFhdHygm/wNUEV+ttHbhiqR8klmO28aJhR6yCxx+Aabt8+OG3Z6e8uPlGP21LxeaVIo+VysFokIkRnHfdEBGGXpnPxCgoHtTI7e8KJVZmVCuOvJEo1anA7rZDb53AxkGlD2immkjCKY4pIkzLpDaJ5F5gQgncBRg7Yy43Bqu3bOXQwWH31TGvwW0uzTPC5jBI1AaQR3vsutaknE545IlkEZRl0u6g/VmzoUqXyinbfv5J+x6kGsuIypYc+QmSXll8aNPfI2QKPwtvPeqEvEr2JZYn0yTtyhCYUwAGDKzkOQMjQ0mlmwNSrk9TqdmOJy3ECyygKXAYKFK4UgEdXbUD4Hb2VFwPtIZ5ZEMbKu7RPpYB0VtBOSADvpYFSRpkXxzQZ9hx66kmAdeVGFAPd1H3QFOuIncBdQJDDOdIGRkaoeHcdkaxD+61M2Y2YkoxAIB5fcgAVmwdijEHIydsGZqK4m0IzHJCgscdcAZ29dAraXUisQVLAHS2xGRnB8iOlSE0NcOvbwPIzRPLFIdcXehTlrj6mcHLeBDb+OcY302vLjwt1+OYD9SGg08U1ZouLn7jEPbO37IDTc+7+5Qfn3/8Ax6DUxSrMLXR+xgX+s7f8q1yFvPO3+ST99Bqih70gx6uGXn4mQ9ftRq/ZXfErK8liZBJFGWGNacxWXxyDnasntFcSrw2+in0l47QnUpY6g8brk6t86kO/jkUBD9GfpiOHTnmJzNWeg32Ixjw8/i8870c/7Ngx098+TmPUmgLdW4LJqKKNJciTupJuEGzDc94nbceO0Ho6/wBnQjyMy/kzSD9lAT0qYilQNNMqqWYhVAySTgADqSTsBVW141BKSI5onIGTokVsDzODtVvFDt32SLgLzWQBLhDy8AnnuHGcg7KBQbK8VhLsgljLqQGUOuoEnABGcgk7YpS8VhVdTSxquCdRdQuAQpOScYyQPaawxwGUpcwuqMk+s6zKxAZ1+xjKYQa8nZvI9au8W4CZY41jbkspQa0CgqqA4CZUjAYggEY2oL8vFYV06pY11405dRqz005Pez6qss4HUge31UNwdnnSaBwoISJI20ysoBQk5wVLSDDHZj7fOr/G+Cm4aLDlFXmaiuNRDoUwNSsPGg1DKM4yM4z18PP2euo572OMAu6KD0LMFB9mT7Ploc4b2ZmV1mkkzJpWFkypTkhApGrRqJ15kxnGSR66ms+z7ubYzqo9zxsg0yscseThjhVyPe2ypyOnXwDau+KQxECSWOMnprdVz7Mneu5r2NF1u6Kox3mYBd9huTjeob6zLtCwx73JqOeuNDqcflCsGTsjIFGmQsdsq0jIO5MsihGVdSYXWMj7agJ4LhXUMjBlPRlIIPhsRsawu1vwrIed5H+hJD+ytmxVwgDgKw2wrtIMDp3mAJPtFYXaiTNxw4Dxuifkgl/fQP6QT/B8v86H/OjrelnC41EDJCjJ6segHrND3pCbHD5ifAxH5JozWlx63jeMc2QRKskbai2j4LZxqDDGemc+NBM3GoQyrzU1N0Gc572nb+sCPaD5VJHfoxwrgsdeADv72dLbepiAfXQ/BwAJcBoJYmKajy5CzsglZXLAh9Ry2sgt90rUjhiiupHLxq84jGklVclNQB65bOQB7KC/FOpXUCCu+43GxOap23aKCRtKvkggHKso1HGFyVAydQwOpyKmtXijRVV0ALMF7w3YsTpGTuc52/8A5UFzwISCQM7YkkikOMqRy+XsCDkZ5Y3GMZoLD8Ui1IhddTllUdclPhD2jx9lNa3UMwPLKOFODpw2/wD3mqEPZ9opFMTgRiVpGV9bt3o9BCsXzuctvnc1PwbhLxPIzGMB8dyJSiahnL4LHDNkZx9qOtBbHC4vuUf5C/urv3DGNhGn5I/dU9KgqNwqE9YYz/UX91V5ezNq3wraA+2FD+ta06VBjHsbZfeVr/Z4/m0zdi7D7ytT/wCni+bW0K5YUGOnY2xHSytR7LeMf8tDvbbs3axRQGO1t43N1agMkSIwzKpOCqg9AaOsUOduB3LUed7a/wCZmgJRSpYpUA56Rzjhl1+L/WwFbLSYCAxs2cdACARggnJ23/VWN6RRnhtx7F/xrRGBQD3EeKWfKDSRK6mIzaeWrHGtSq6T9m0jDC+LA+IqWB7Me+JFH71Csqusa7ROHYaCPY23r9dYvEHsUkOdU2qUuU7hi1LqHL1SlY8LI7uEDEhyT4baHCOGxF8RySxaVAeBkjAMRd3VcFD72NbKCjYxtnIoJLviVpYKWWFY8rGTy0jjyrtoXUxKgYJ8T47ZrUtGGIiICndwMaMIpGdPdbYd1fg5G6/FTbsqmkjmy5960uShZFhbWirlMEA9SwYnxJwK07O3KLhpHkOc6n059ncVRj4qCtwvibStKrJp5b6chtSnxxkqveG2QMgZHeO+Lk6alYeYI+UU8cQUsR9kcnYDfAHgN9gOtdmgHfoqYbO2nJPKWONpcDJ5Zj+EMDPdbSTjw1Vlp2rkEcsL5WZIHfUzd8z6RJy1XGNtWFGSSEJxjBJL2eP0pB+KQfIoFWbi6CtGpBOtio8gQrP+pTQYXEO2YjV9MWt0LgrzFXSRMIU5jNgRq+dYJ8AetWuKSyTWsZiOlpGhyUZmAVmXVhkwxXBPeGNt9q12lUEZIBY4GSBk+XrrAn7YIs/JEVwxBAyIXxusjbalGr6mfUc5GQDQSWRuIEkVsyrHp0nDl21EMcFix0qDpAJZu7uaa84zcAXHLi1SIQI0ZJACoYAyM4BV9jqCINWF8TnF49o7cF1MyKYxlwzAaRkA6idhgkA77ZGetWIOIxuupZFIwDnI6McKfYSCB54oMGyu7uSe25sZVAhLkIyqzlHBJy50KG0gIwLHXnbGKqdvRiC/H21i/wDwGTH+OjOhD0hL9L3J87G6HyaPnUFi5vI1v7bUyhmj6EMWywYIFOnSoPfz3tyq93oR16Ov9nxetpj8s0hpp4831pkAgRkgkrs2lugI1Nt5HA+OuvR0P4Nt/WHPyyOaAkzTZpjT4oKnGI3a3lERIkMbhMHB1EHGD4HPQ+FDV/aXWqQS854gTo5LHW7hAI2YKQUGdiNl1qGOx2Krq6Ecbu3wUVmPsUEn9FDNl2rmZU1RqHUStOpV0ZUQx4KK2GyFkDbjvaGA6jALh3DLuJp5HAZ5I5NGg/xgJK8zU5HkEKhQBqB8CbQ4fdW4ykr3HcMao+O7pUmNmJPebXkM3Uhl27uTXte08jASlotGLY8vSdTC4C7o2vrqLYGk5C48cglu2YIxTBcDIB6Ejw9WemfDNBhcL91QmJJg82kOhkQg6smMpI+pgdhrUncnST41f7RxSPDoi3ZnjB3ZRo1gvqKkMF05zg1l2vGJnktyxAjkj5raQmAGbuqzOwOApUZUEkgnbOK0+GNJzplkk1BSuldAXusAQcg5O+ofFQYdpwy5juFZ3d40ZEJBlJIMQXuqXK8vWdzgsMZJOMiSINoKn3UYlml1455kZd+XpY98xgddB6hfAtnX4nJKJYAkiqjyaWBTUxwjybMWwM6AOnnWM/aW4xJ72owSEIGstpuRAxC6hg6TsC3XyoLVtI4uyzrPoIjCAiUgakAJfDcnY5zkE53z0retrwO0igMDGwU5GAcqGBU+IwR8eae0clF1fCwNXTIPjnSSAfYTU1As0N9o97vhxPhPL/kS0RmhvtB9e8P/ABs5/uH/AH0HPpB/2fP7E/zErV45bvJCVRQxLKcMdIwGBJyQd8Dy8ayu3x/g64xvjQOuf4xM+ytPjsUhhdoWZZUBZNPeyQD3SvRwRkYPjjGCAaCOw4eyXMjhFjjbOQJC/McldL6SoEZCgg4O+fUDUXEOAs8k8gfBeIRovdxrAfDFtGtSCwxhvDpVWzgZLxkZ7kqsarGxE7KW0sWdmzyCd+jLnOAMDAqtBayPaTrqumZMskmZ4ZHfR00swbY9QvcJIwAQcBxN2RdwGUJEFLOIVKkYxCgi1FO7qWIkuuCpYYJ3yZg0IvbyLLcorT7RlIM+6GGeSuG5pYxE6tW7d/V49KtcDguo0kjfHM1BlZ2kli0MAMKzMZCwwSVYjc7bb0BJSzUVsHCDmFS3iVUqvXwBZiNseJqWgVKuRXWaBs0s0qZHBGQQR5jpQPSp80xFAsbUM9tull6762/Wx/UKJ6GO3B+sv6db/wDOKAnFKkKegHfSEP4OuP5qn5HU1t3d2saF26DwAySTsFA8STgAeusP0hg/Q25x9oP8S1LbzO1wjTroUg8lc5w++rmY25hToASAA4BznIV+B9n544O9O2ts6o5NMsI3OAoGGUYxsGx6qybe4EV3GgQxyq+nTG+q3KOYw50nDQ/CUgBQGZRjV1o7JrCmkS4kgdImLRyFtbRlQFCspOojBznYAk5x0waDeqhwqTUZjnK81wvxABh8Thh8VSX8EjgLG4jz8JtOpgPwMnAb1kEDyNTWtqsaKiDCqMDx+Unck9STuTQdtTEdKTUqDN7P/W6D7Uuv5Dsv7Kk4pYNJyyj6GjfWCU1j4LIQRkeDHx8K44I3vbDymuB/fOf1Go+0fCEngcGNZHVH0ZUMQ2MjHrJAoIL7sxzwhllJcBkLqiDusQcKGDcsjA7ynO3sxbfhCNPzSSGBQ+ruCRR4eIlYH2Cofc7QBltoUVBEzoqqEHOzspxjqMfJ1rNvILmVYGhL6l5gkaRRC7qQpwowRGWIwCVOMHpkNQXl7MwrzVBYLLnUO7jJbXnOjLHVn4ROMmuuO8HWYagCZAY9g7KGEciuNQBCuBuRnPU1S9zXc1xKJGkigZNKKgjBXIXBL5ZtedYOBjf1AmvPbXEVrbJGZi6ga03YswUHQ0gbMS6vH4O2OmxAsPtoR9Ix+lpfI2t4v/Arf8tFkaeNCnpHUG0k/E3Y+W3kP/KKC+Yj7st2AOBGckKMAEN3S2c5Y6SBjHcPnUfo7H8G2/8ANb/G1Mlvi+iYLnMSgnSu2zkd4oSufIMufIgNT+j7/Zlv/Nb/ABtQEgFJmoa7SdrDbuIk5QkKatUzskYy2kZ0qSTsdsr0G+9ZkPH7ojUJBJ6ohDOn5KOkvn0JPqoDDiF0scLu66lVSSuAdX4IB2JJ2323rMvuOLAFaeNY2ZJCe+m5jCkR6jjUWHT+bS4RxeO8gkDjTpLRyodQxtnPeCsARuCQCPaKngtY15TtK8hydDSHJJlUbYCgDYbbDr5mgpnjFoLmJNEesxKyPhMhSGZEXfWMqjkYGBj1ipLftZE6a9Lj3vmaCBrBOnCYzjUdaY3wdY3qnELLl7llUvFEHkR4zriwqKrMoOBoIJ6Z1ZqwtjaFx3gHMLRDvYblwMATj7ZHA36g0Dvfq88MT2y8zSWAkMeUUHSSnXPQHu+rpWpxG75QDBS7uQiqMAsd23J2AADEnyB6nArILwpJq91S644tbnutriBLhm97IIyxA0Y64HqvcRvLeWEsZSqoFkEiEhl1ZCspxuThlxg53GN8UFa07SiSdYgihurB5AGVsurBVAOvBRhnIHlWxPYxupV0RlOQQygggkMQQR4kAn1iq3B7KJEDRBhqUZL6tRwWOWDYbUWZic75NPFx2FjLh8cneQsrKq4Gd2YAHbfYnags21mka6Y0VF64VQoz54G1Smo7W6WRA65wemQVPluGAI+MVJQI0Ndofr7h3424/wAh6JTQ52iP07w78bN/9vJQZfacIvD7/S+s6yWIBXDF17u53x+2iXj1wY4GYOI+8gL4B0q0ihj3ttlJ3PShHtGo+h/FMAj3xjht9wynbyB8vj6EUa3d7ywpxkF0TyxrOnPykUAxJxq6xi2BuSHYrIERQ8aIpK5LIm8jBNa+TEA6TWvPeTl4gmlY58YLKRJHhC7Lp6MWAIycaTnZq7uOOssmgR5UGNXcsBpaYhUULjLbkZ6YB2z0quvGLnRcMY4Mw7YEr4JCLISTyu6NLeR3oOO0HFZYNAWSEnLMyHUJXXV3EiAV87d0kjJOOmaIY22BII2Gx6j1GsSDj0pljieEDVGJXZWdlUEvhfqeM4X7IrvsM4qHgHaw3UMkoiyY9PdQkk6lDFRrRDqAPlg7YPkBJTA1jS8bL2jzxKQCG5RYfCzsj6SMgEnIB8MHxrZoHoXuLG691POgGkhoQv2QjCZV/hafq2T0zpb4qKKFuJ3dxG0o5wWNeSQ+lcqk8ul3csCvvaqwXbGCC2cUGfddnJljSKOPVHyJDpYjuyFUzDgnBDyAMPAEPnYit/gFoVeV1h9zxMECx4VSWXVqkKoSF1AqPM6MnwrKg7Sy6V1sNT8jlDRjnKZWSRkHmY9L4+xBB2BzVrsff3EnM90NviNlU6c6WDHWNKJhG6BTqZTG2WNAS0qWaYUD0NduDtZ/022/WaJaFPSFIQtl/Trb9bGgLBSpUqAf7fLnh9wPwR/iWtC8eJ45Vkzpj+GRkFSqiQMpG4IGCCNwfZWZ6Qmxw64P4K/41rq5JNtft584D+pEI/1qaDq8R5dNpKNQbLGXC4aKMgnYjuyaioO2Nyy4xhduGBUUKqhVGwAAAA9QHSs/jYKqkw6wtrYecZBWQevCnUB4lBWmGz0oHpUqYUCxSxSpGgxYWkhaVRBI6tIXUo0QGGCn7ORSDq1eFSfROX70l+N4P+qa1SaVBki/uPC2x7ZkH6ga559zn63XzyZwPV4Ia1GahTjl/dOboQRXBaJYljClYld31FnVmBDqvdz7CMUG4s9z9wj/AD5/6VNrufuUI/8AOY//AAVZubrlxM7Z7iFmxue6Mn1VzZcR1sylGRlCEhip2fOCCrEfYnyoKwS7P3uv5x/m5+WsbtjwuZ7KdpZY8Rw3DARxMuS0Eke5aRtsMTsPCi81i9tXxw68/o83+W1BDZ2qNNbyGUcwRJiLu75QjUfsvE4PhhvM1F6Px/B8Q8jMPkmkFNbwyG7s9m5ccBJYAaSzKq6Sep6Z2xjxzkYzeyoaW09zRsVy91zZB1RGuJlATO2tt8E5wFJ+1yG5wXh4eV7vJ98yqDC4MYwFfONWWC6tiBgjbOSeO1XZcXaAYTI1fCBG5XCvqXvZU7gdD49ARctrwxaY5gExhUkUYiYDYD/dt+CdvInwr8aaUyxRIx0yPk6SyOqIMMSwGCuWU4ON8DvAnAVOynAhGs6SFmbIiIaR5SIlTKgO5yQS7N6tePAAWouBurKJLkumtGCFQDmIDSoIOy7BiAMkg7gHFaVpZiNSFycnJZjlmbplj7AB6gABtWLx7g8kkpKoWZliEcmV95KOXdtzqyw0jug5wAcAUFuLs+cYkkDjmmXHLAXv6w6EZOVIcjeq0fZDGoiZtXf0OR3kJKaCDnvaQuDn4eo56nOfbcDuYtIVdaxpblAXGrKPl4sk7hVL6WPUMB4VtS8LMk0MpUqOsseoY1KMxswGzFW8vNSc6RgIbjgJCENMqxi3SHdcYKbiQsXx18MfHSuOzXfldJAC7ROisvcRo2ZzkAgsHdmY75BORvVrjlmZBGwTmiOTWY8qNQ0On2XdJBYMM/a+yh+47K3GjUpQSclIgpc6QvNdimcfxashVsdYsdCaAj4JEI05Rm50iZ1ktqYaiTg5YsAPgjUScLuSaqNEwmuMzW+JBtGyliNKgZcaxlSucjA6jfz54Hw6SGabMa6Xkkfma1zhmLgBQgOO9vljvnwqtxrg7yyzhbdSskITmEoAzKS2kjOrDA6ScfooNngnD2gi0MwO5OFBCKCc6EDMSFHgM7eGBgC8BWRwLh0kUkwf4GUWI6slkAJBbxBUMI99yIgT1rXzQPQz2l+vOHfj5R/7eSiXNDPad/pvh3ruJP8AIkoMvtAp9wcR1Mm5YlUYMFYlc52yCdmwfPoPEvv7BZUKOCRqDDDMhBU5BDKQQQQOhoP7Svmx4rgYwW8j0C5Oevh0PSjgGgoLwCLWjkMWTTgGR2UlfgsyliHYZ2ZsnpvsKtNYIRICu0udYyd8qEPs7qgbeVWM0s0FC84XEzCV8gqMEiR0GkHOGCsFYDf4WfGp4uHorBlUBlUICNu4Nwp8wPDPTJx1Oa/aBwLWckZHKkyP6h2+PpV2AEKAdyAAfaBvQcwWgRFRMqq7DfOAPDfPsqUilqpZoG3oZj7TTlpRygw5jRRnDousSmIBnYEOCoLkoNtJXriifNYV5xG2McyPG4VJAjAIylpnYMOXjBLFmVtQxuwOaCE9p5O63KTl8ieUnmNq1W5CsqjRgqWIw2RtnarFv2gaQhFjAm0sSjvgKyNGCpYK2QVkVlYDceXhZh4NbkxuI8FE0IO8ulCPgFc4A8wR4DPSrMPDIlk5ioofQseofc1JIX2AmgrcCvpZolkkRE1qrKEcvsRnvEouDnbAz7a06x+DTMJJYAqiOHSFK6sDI1cslvhtpKsSNhqxWxmgVB/pJ2SyPlfWx/Sw/bRgDQf6TPqFv/TLXf8Ar0BjSpUqAa9Ix/g24/mr/jWs+XtDB7iuYzIBJm6BUhshmeQgHbY4I/RVz0nk/Qq6x10D/GteAWfpQvLaFoBIWUiQdcMC4IzqAySCQc9duvkH1KpBGeoPxjFUOBnSrRfcXKDx7mA0fyIyj+qa+RbftBcIAEuJlA8FlcD2AA19Geha1n9wme4lkka4bUvMYuRGg0Kctvvgn2aaA/p6aq17xKKEZlkSMebsF+TJ3oLNMTWMe1cOe6JmH2y28pX4jo3+LNA3az00pbXQhjjLoEDSPy31qxJ7pjcx420nJP2VB6jrpKfOvKex3panv7+KCOMcohjIWADBVU95QrHHe0jdm+F08a9T1f8AfSgiu51jVnY4VFLE+QG59tYd1w69nGpboWudxGIElwPASMx3bz04A6DOMm5xZ+ZJFD1DMJH/ABcWGx8cnLGPEFqr9pe06WirqZVZzsW1EKoGS5VdzvhQNss6jIoBntF2d4nNFypDbXkWoMVBktJDp6DKsUIPkf0Go+FdtILGWT3VZz2TzyankfM0TNvuJAdlG+wGBmtfhPayWRmV44GZVVikE2uTQyK+QpGGI1brqHUYLZGdriMUVzZyBtLwyRE56gqVyGHs6jxGKDUt7kOAykMrAEMDkEHcEHxBG9Y/bdscOvP6PN0/Fmhr0IXbPwsBiTy5ZEX+b3Wx7AWNE/bJc8OvB/8ATzf5bUFmz4amqOXvalRQO+2nGnHwc6c7nfFYfYd0gsJJcfx127+ZZZpFx8igD4qJOHNmOP8AmJ/hFBfCL8R2CqQTqu7gE+AC3rE6vb7PPyoDBrghIklCs8mEcfY50MznG+R3SMesVTSyWC4QrkJIpiALEqjDvgID8EMA2w2yigV1xu4KS2xClsyMpwCSAY2JOB1woJq5xC3MkLBfhbMnqdcMp/KA/TQXErJ43whZZbdmQtpk727aQvLkOSAcfD07kdcVoWNwJEV16OqsPYwzVigBeFrOEiMZl5ih5JQVmAdgFxE/Ozuyl91wNQBHTFb1tPN9Dw4V+bySVVgS+rSdAYddXwcjrnNbJO9d4oBHiVjJbxSKZriVHikAJZtaPGuqPS0YD97DZJJLELnPjFFxZ1hlRTNkLC8ZKSs3L0xh92UknKvsTqJJ2owU7mm+OgE7+fXM7p7o0ukRYqs4wiylZQgIwjFNJ7oDYUkbmq8k9yqyNEZ+XHFK0SNq1OmcHOvvcwHvJqOrGx+FRbeyuInMYDSBWKg9CwGw6+J2qS2uVkRXQ5VhqB9R3oKHEbt4xA5EjAEiQRozneNtyqgnGrHh41l8OuG91Ss/ukhmHLHLuAoVkU5OpuUMEkYKAqQc70UeHSmNAHRc1Yhpa6bRLldSTBpsqMrJvmPBzhu7Hn7EjNXO0313w71XD7+f0vIdvOiYChztUPpjhx8roj5YJaDJ47IDw/iijqgl1HKkk6Q2+lFPQAb6j66M4SNK+wfqoW47blbDiWVwGjnYHbf3s9cb5GOp65rT467CyZhnGhC5XZhFsZCu/Xl6sY38t6CxfcfjjcxhZJZBjUkS6iuRtrJIVM+AYgnqKgXtUo+qwXESjfUyB1A8yYmfSPWQBtWFBw201EQaraU7lYy0DHI3LQts59bIc6auNbXMZASaNwDsJY9LfE0WkeRB0HrQbVzEtzHGUdWjLo5KkMHVDqCgg4xrC59QI8a0qC7S9nt7gSPCqxSbTGKUuOYzBUl0sqnqdLEbkFSR3c0aCgemzT09ByayZeDyH3QBJGRMysFkh1oMKqEMNY1ghR4jB+StYmnzQUuGWTRRRx69WjYkg7jfZRq7oBIA3OAMb9askN5jqMbfY7ZHXcnff1jY43ocTmPOtkBI1SMzYOMqkbHSfVqKbeqtJmoIorcKzEAd8gnA3JChcnffZQPiqampjQdChP0lfWsX9KtcfnVoszQt6SB9Jr4YubU/36UBXSpUqAW9J654Vd/i/wBTKa+VJ987eJr6w9I4/gu7z9yb9GDXyhdL1PQb4z1+Ogu9k+BNe3cNsu3McKT5L1dviUE19IcU7Ty20nuW1tkKxLGoLTKrBSoxohJUyADbOsbg15h/4eeE672acj6jFgeppTp/wq3y169214PDcG1SeNZEMr7MMjPJkI9Y6fooMeTjjt9cveR/gpA0SflRCRv7ypLHiVgrao3hDnfU7Dmn2tIeYep6moR2Ht1zyXntz5xXEgUf1WZl/RTzdmrrHdvmkXyuYIph+UOWaAhmmD9CDnxG/wCnxoS7Rejm0uyzurLI25dDuTsM94Hw2wMdBVeTstcK31tw+TfOqMSWr/lJqwfjqN4ruPYQXkePGG7juRv+DcDO36qC7wb0d2Vt8GDU2Ma3JZvaCdl8OgFbcHBY1Hd5qfzJ5UAz5APj9FC69ppkPfkljx988Plx+XA+np44xVm27aazhJLKYjOAlyY3J8O66Hf46DeHDHVtaTzAlVUlikndUkhe+hPVieo9ZO1ZPE+yjXL65WjnKyK6mSN1KlRgJqikUaBknTp6sT41fTjsgBL2s4Gcdwxy7+YCPn5BSHamAfVGeM77SRSx/wCJMfpoKstvdILrFtCzTKUVopdGhSukjS6KunUWk2bcsc+BrjifF5o+H3MSW1wZW54iVYw4CzO2kao2ZRpVs49WK17bj8EhwlxE58lkUnp5A5q00g38PHx//eTQDXopvIbTh0cUsiwyFpGZJTy2BLHGzgfYhaLOPTJLZXIR1fMEo7rBusbeVV0n1AEEEHB65BzvVDinBYXSQmCIkqwB0KGyQcEMBmgltu0TRpYIEBE6Q94t4aUDBQNyw1K3lpD+VeD9pO0tzHc3Nuk8qxLcTkRhyEzzWYkqOu+9en2PEHP0EbVy1WJMueWAxZI0KDU2rfIU4XOSPDJHnPpA7LFNd4DkS3d3G4P2LpK5XHqKA+wqfMYC52s9MNzeIEREgUFXyrMZNS/h93T1OwHQ9TUnZv0xcQt8CRluU8pc6vYHHez7Q1edDqfVR36I+zwuuIJrAMcIMzDqCVICA7dC5B/qmg+guzCye5Y+YnLZgzFM6tGtmcJnAyVBA6eFalMhrH7WySpbmSJyvLOpwGCFkwRpDFG04Yq2w3048aDYUV0TQZLw6+P8Zj/1TH/DbCo/oZffdx7PdEhP+RQGtC3pA7QT2Vm1xAI2ZGQMJASuljpPRlwckefs8RTFjfgfXA8MESk/rt6ocX7MXN1E0c8xdGwSpn0junI+DbDoQKDI7Cele6u75ILhIVWQPjQrBtSqWAyZCDnB8PKvR7x0to5plwNi+gsFUvv0zspc4z5nfr18ztvROI3WSMBHVgysLmTIYbg/UT+qiThvAX4nbaL/AFGJZJNIDBWdkdkDMyKndUZA2GrJJ6Cgmte18zSKpmtQrFwCySK40EKAy8zuF2zpB7xABx1AJrTiJLmOVdEgGdm1KyggFkbAzgkZBAIyPAgnJvSkEsaqNUdvH9TBIEeAFWTU3cJCDSA7AgZIzk0uWUeF3GhnuJpCCRlYuTIMNgkbBY874BIoObxpjZSXKTOsvLaZF2MYABdUKkb93AJzknJyKyxx73ZDwq4A0l7sBgOgZYp1YD1ZGR6iKvcZu+TwV2bY+5Qu/m6BAP8AiFCHYq3K2XCyejcQdhv4cuZf1g0BRecOeOx4pr+zFy4wpXblkZ3UZ2A3GQcD49vix1WioDvOI4h7JcBvkTUfiqjxLgggsb73x31wzHvY2HLf5W33Y7nA8qe2uJZuQYUV0twpbU2ktI0ONKd0/BV8knAyQM7HAEd1ZRyLpkRXXyZQw+Q0J9p+ActUNvzUXX74I5JSNODgaFJ2z9qBuFBwCa3/AKPRr9VDw/jFwv5wZj/4qtW98j/AdH/msD+o0AfPZmO4hQyyywgQty5SA2p5Qke4UOdBGoo2cgHJ23OBQvdXWOJkLCJZFgjIJIUqheTXoLDdjlBpyNupG2ZU7TyyMwhgHc+Es0oikz/MVXYA42ZsA+GaAkpUKz9uFhZRcxSxau6NOmZS34PLJkP5HQdBWknaSFpEiYvG8mrlrIjRmTTuSmoDOBvg4OPCg1c1Bf3wijaRs4UZwOpPQKvmSSAB5kVNmsdvpi5/3VsfiacjO/mI1P5T+aUFWbs5JM8Ek7lmDOZFWR0RFaNhoj0EasNpBY7tudhhROey4U5iuLqI+qdpV/Jm5goVuu2c0zu1tPpjQygKsOsyFCoRI3KsGeQZcYGwZeu5oi4V2l1SRRs/MWcO0MnLMZYR4yGU7bjdWGA2D3RsSEtwb6AFlMd4o3KFeRMR+CwJjdvUVTPnV3s/2hivIRNCTjJUqw0ujrsyOPsWFaIFAPoyuNdxxUqfezdkqPDPeDEe3AoPQRQn6Tj9IMfKa2P9+lFQoU9KJ/g2X1PAfkmjoC4U9MKVAPekJc8MvPxEh+QZr5PuBud+v7K+s+3zY4ZebZ94k2/qmvk+4UZJOCT6+lB7f/4c4cW923nKgz/NQnr/AFv016J2jXv2n45v8iavOfQVxy2gs5hLcQxs0+QryqhxoQZwxBIznejLtL2qs82591W50zHOJkOMwyrvg7bkUGpkeX/fjTP0xmsQdt7HB+nLb88mfEfbVGe3FgMfTtuPHaZP30G2HH/frpwo8PHH/ZrBft5w8fyuA4/3inpUaekGwz9dRev4X6MCgIHPhn9lQXPDYpe7JGj/AM9Qw+PINYz+kSw++oz1+xfof6hrodv+Hk4F3EPbkfrUUHTdibT+LjMOfuDvAf7sqPPwqGTsrMn1HiFymPCTlzj49S6v+Kpv9O7ADAu4M+YcH5MVzL2+sAPruLw6MSd/YPbQZ95wO+PwjYXQ3+rQOhx7RrFZIsbiP4XDFX8Kzu+Uc7+GUPxURH0hWB/lcXT1jr5ZFcP28sM/XcPj9mKDBHG+UBqHFLfr8OJZ0H9YpISPjqWDtvGSqjiEOo42uLdoT8bZRQfirdj7aWR6Xlv+eXf5Wq39HrN9jcWz+ppImH6TQDvZGOIW1lOIBz1iQNMPgvGspjKDKlXk2GkbNg7MMb1+2Npq4NenqY7+Z/8A3BX9TGjT0d2yHh1ucAj3xk9WZJMFfI6T4edCPaq+iXhfE4jIglN1N73rAc6pkYEKd+m/Sg8Ib5NvKva//D7Zd27kzvmJB8QZj+sfJXi7R5Ne0egnicccF0JJI48yoRqdVz3DnGSM4wOlB7JG2aze1J+k58/c2qROO2/3eH86n76z+1PFIjZz++x50nA1r1GDjrQX2OT8dJm/d1qpLxeEdJo8/wA9fl6+yo341CP46IHf7NP30Fsp5/8Af/eajyaqfRuEn6tF0276b/ppk4xEd+bGfY6/voLerbbIPyVk8C46YUeM291IBNP30jDpvM+y4YE49mxzVscUi398TJ/DX99eb3XDuJtNPNY30axtPN70Z1XSQ+CdLgocnJyKD0e64hbO3MeG61AqcC2uRqKHUmQqaH0ncas4rHtr+S8vVMlpcrCAyASK8KhNizyhkAkLlUAQN0GCDlgAozdo845yHw+qWfy9f2U3C4uM3RRZeIJEsis4PNRe6pVSPegDnLDbI6HyoN30udoec0fDoO/IzqXA+26JF7cnUfLC1v3vBhaw8JgznlXUKk+bcqXUfjYk/HWd2Y7JW/DpVkLC4kIJM7SRqEJByFQt8Jtu8zeJ3Hja4hx8XMlqDyw0fEFCqsgZmRVcczA8N+vT2UBV2mOLK59UE3+W1LsnaCKytkXO0UZOdyWZQzEnzJJJ9tc9q/rG6/o83+W1ScL4nFyYhzY86E21r9qPXQalVLnhULnLwxufNkUn5SKR4tCDjmx58ta/vpPxGPSSrxk4274AJ8ifCgDe13ZpIZYLuGNlSN8TJAAraW7qzIB0dTsSMEoSCcDFScOszFcjXzsvCVWS4wS7CQu2kBiFbRgkDTqxkDunBHbcZgnj3aPDZV0Zl2I7rIwzvg5B8D7DWVxu4iS2iRZkd0mgERLqzZ5ijBOd8RllJO+nJPjQef8AbG04nFdyXFurjIEavASx0DIAZQp8d9wQC2Qabsf6MJTMLviDB3wTynAlJOMAyM2RkdQBncDfrXpw4lCASJYvy0/fUQ4vCP46P8tP30Fb6BqgzE80PTAjmfT+Q5ZMerTVN+DXCQGGOcPGSSyyx99wWLurSRldnJOTpzhj51ptxaLP1WP84p/bUf0Vi8JY+v26+Px0GZY2cdslwq2DRe6QeY9pIr7kMMhZCjJjJwFUgFulYvFe0ixrBJMdLwPGqRNBJB3SY3cliGGByuWNKgbnoCMF/wBEYunMj9XfH767PEYwCDKgB/3i4+PegXHO1SwcOlu8rlItQCuJAJWGlU1Lse+QM1iehXhRi4art1nkeX1kbID8YXP9ao+JWnDJsiUWh8SS0QJPtBB+PNR217BAoW34gIlUBVTnxSxgAbALLqYAdNmH6KD0bFCPpV24XOfIwn++jrPuvSCbeMu81ncqo6RycqU74wq6pFdj5ZUeyovSH2lt5+ESNHNGxYQOsetC/wBUjfSVDZzjqPUaD0QUqZTkUqBOgIIIBB2IO4I8jVVeDwAYEMQHkI1/dSpUHX0Kh+5R/kL+6mPCIPuMX5C/upqVB39DYvuUf5A/dTjh0X3NPyR+6lSoO/cqfaL8gqTQPIUqVByBT6B5U1KgYwqOij5KfQPIU1KgbSMdKikt1+1X5BSpUCk4XC3wooz7UU/sqA9nbX72g2/3SfupUqC7HGFACgADYADAA8gPCqd1wC2lbXLbwyMfsniRm226kZpUqCD/AEPsvvO2/MR/Npj2OsfvK1/MR/NpUqCGTsbY6gPcVr4/xEfzaqy9jLELn3Fa52/k8fzaelQUz2Qssn6Ttun3CP5tJex9j9523X7hH82lSoIn7HWOT9J2v5iP1/g0x7H2O30nbfmI/m0qVA3+h1jv9J2v5iP5tcL2PsjnNnbHr/ER+v8ABpUqCK47H2Qx9J23UfxEfzaqRdlbPnAe5LfG+3JT5tKlQb1l2Sssj6Utuv3CP5tadv2btY5FZLaBGV8hliRSDg7ggZFKlQazxBsggEHIIIyCCNwfMVm/6HWP3la/mI/m0qVAw7F2H3la/wBnj+bVK77GWIYYsrX8xH82lSoLR7F2G30la/2eP5tV37F2AO1lajYfyeP5tNSoK0/Y+xzj3HbY/ER/NpDsZY/eVr+Yj+bT0qCNuxdhn6yten3vH82uW7F2GB9JWvj/ACeP5tKlQcr2MsM/WVr/AGeP5tRjsbY5+srXr9wj9f4NKlQX7TsVYbfSVr4fyeP5taA7FWH3ja/2eP5tKlQN/obY6vrK16fcI/m12Ox1iDkWVqD58iP5tKlQa9KlSoP/2Q=="/>
          <p:cNvSpPr>
            <a:spLocks noChangeAspect="1" noChangeArrowheads="1"/>
          </p:cNvSpPr>
          <p:nvPr/>
        </p:nvSpPr>
        <p:spPr bwMode="auto">
          <a:xfrm>
            <a:off x="0" y="-604838"/>
            <a:ext cx="3695700" cy="123825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6564" name="AutoShape 4" descr="data:image/jpeg;base64,/9j/4AAQSkZJRgABAQAAAQABAAD/2wCEAAkGBhQSERUUExQWFRUWGRgYGRcXFxwXGBwXFxwdGBwYGBwcHSYeGBwjHB0cIi8gJCcpLCwsGB4xNTAqNSYrLCkBCQoKBQUFDQUFDSkYEhgpKSkpKSkpKSkpKSkpKSkpKSkpKSkpKSkpKSkpKSkpKSkpKSkpKSkpKSkpKSkpKSkpKf/AABEIAIIBhAMBIgACEQEDEQH/xAAcAAABBQEBAQAAAAAAAAAAAAAGAAEDBAUCBwj/xABXEAACAQMCAwQDBhAKCAUFAAABAgMABBESIQUTMQYiQVEHYXEUIzKBkdIVJDM0QlJTVGJzkpOhscHRJUNEcnSClKOysxYXNWOiwtPwCIOEpMNktNTh8f/EABQBAQAAAAAAAAAAAAAAAAAAAAD/xAAUEQEAAAAAAAAAAAAAAAAAAAAA/9oADAMBAAIRAxEAPwD2DtBf+57WecKGMUbyYOwOhScE/FQhfekOa3EiTwQiZBrAR2ZHRoJ5l0kqCp1QlTkYxuDRtxW1jkhkSX6myMr76e4QdW/ht40ENacGZGDXSPuSztcl5DmJ4MFixJAjdgANhnNBNaelWFRL7qjeHQ0oVgpaN+UoYqreMmD8H9NPN6WrYwl4oppmCzMUVVOnkY1cxlYqq95TqBYYPj0rP+h3BHL5m1hxJ3DLIUVpQFd0H2LkADUPKp7X6GIpUC7kzHLCxMF25ZJypcE8vqdIxjGMbUBZ9GyyWrLHpa4Ze6+xVShkbOPEKpHtIoeue3zx3rQGNGjWYQ4AkEm8YcMGKco7nAXUCcgDfGeIu0UCPAyR3jJBE0aBrS5LEtoGosYtyFTHT7I1A3ELRpjKYb8uXE3L5N3yTKgXS5Tl6SQVUjbqAaAgm7Wh7aWa2jaUxrGQNJ35qpIMBcs2lHVioGfAZNU+E9ug6gMvPk1N9aoxxGugGSSNyJIiC4Bj7zbZAIrA4Zxa2iszbPb3OXdpH0Wt3HiRpOZmNhEWGg6dJ69xaYXXD/hFeIFySXkMN3rlBCApKwiGpMIgxtgL6zkCKb0gR9zRBM/MaLRkKoeKV9AmQlt1zjY6T312AOa6PawfQ83fJCOSVRJGVQXMnKQM/RVLYyfAZ8qH7W/4WiE/TKhSmjVHdYjVHEiJETF3E1Ad3xwB0AFWR2l4YkcaFnKRyNKivHcFQ7atu9FggayQOg28qDSl7dRmGF4oXkMq27MRgpGLiQRDmNnrnWO6D8HfAOaZPSJatr0xSsyNpKBELY0u+o9/u92N8qxVhgAqCRQ/JxXg+dQldAWDsimdUYiUzgMvL3CyMzAY+yI6bVzw3inB4ztO5AXlgMZmATTIgVRyxjCyMB7fPegJB27tcoDDIGd9ADIinBSNw2797KSKQoy537uxwUi1TwVR8Qrzm64twhxgzOFOnWi8/S6qiRhXHLwRpjXyOx33NEH+suyxkSMQPEQzkfGeVgUBPyF8hSMC/aj5BQr/AK0bHPw3x58ic/o5VSn0mWA6yuo6ZaCdR8pjxj10BH7kT7RfyRTe4o/tE/JH7qmzQ5H6QbNt1kdx5pBO4+VYiDQbvuOP7RfyRXQgUdFUfEKwD2+tf/qD7LS5J/yqZO3cB6R3Z9llc/8ASoCMiloHlQ4e3MOccq7/ALHcf9Leuz22hzjlXf8AYrj/AKdBvCFftR8grrAofbtpHj63vf7HN82uX7bxjpbXreyzm/aooCPFKhj/AE7X7z4h/ZHpf6dj7zv/AOySD9lATinoUHb4eNlf/FayH9lSr25U/wAlvAP6LNn5OXQE1NmhUdvRn6zvcf0aX9PcqT/TuMdYLsf+lnPy+9fvoCelQw3b6EH6ncfHbTj/AOKpbDt3bSyLHqdGdtKa4pU1N5AvGBn46AipVU4rxWO2iaaZtEaYLNgnGSANgCTkkDbzoe/1ocO++Me2KX/p0BZTUKr6UOHH+PP5mb/p049JvDuvuj+6l+ZQFNKhQelHhv3yPyJfmVJ/rL4d99J+S/zaAnp6Fv8AWfw376Qe1XH/AC1wfSpwz78j8+j/ADaAsps0Kp6UuFn+Ww/GSP1ipF9JXDT/AC23+OQD9dAT0qHo+3/Dj0vbb88g/WanXtpYnH05bfn4/nUG1TVkL2ts2+Dd25/8+P51TDtHbeFxB+dT99Bo4p6zG7TWo63MH55PnVJDx23cgLPExOwAkQk+wA70F+lSpUGR2ufFhdHygm/wNUEV+ttHbhiqR8klmO28aJhR6yCxx+Aabt8+OG3Z6e8uPlGP21LxeaVIo+VysFokIkRnHfdEBGGXpnPxCgoHtTI7e8KJVZmVCuOvJEo1anA7rZDb53AxkGlD2immkjCKY4pIkzLpDaJ5F5gQgncBRg7Yy43Bqu3bOXQwWH31TGvwW0uzTPC5jBI1AaQR3vsutaknE545IlkEZRl0u6g/VmzoUqXyinbfv5J+x6kGsuIypYc+QmSXll8aNPfI2QKPwtvPeqEvEr2JZYn0yTtyhCYUwAGDKzkOQMjQ0mlmwNSrk9TqdmOJy3ECyygKXAYKFK4UgEdXbUD4Hb2VFwPtIZ5ZEMbKu7RPpYB0VtBOSADvpYFSRpkXxzQZ9hx66kmAdeVGFAPd1H3QFOuIncBdQJDDOdIGRkaoeHcdkaxD+61M2Y2YkoxAIB5fcgAVmwdijEHIydsGZqK4m0IzHJCgscdcAZ29dAraXUisQVLAHS2xGRnB8iOlSE0NcOvbwPIzRPLFIdcXehTlrj6mcHLeBDb+OcY302vLjwt1+OYD9SGg08U1ZouLn7jEPbO37IDTc+7+5Qfn3/8Ax6DUxSrMLXR+xgX+s7f8q1yFvPO3+ST99Bqih70gx6uGXn4mQ9ftRq/ZXfErK8liZBJFGWGNacxWXxyDnasntFcSrw2+in0l47QnUpY6g8brk6t86kO/jkUBD9GfpiOHTnmJzNWeg32Ixjw8/i8870c/7Ngx098+TmPUmgLdW4LJqKKNJciTupJuEGzDc94nbceO0Ho6/wBnQjyMy/kzSD9lAT0qYilQNNMqqWYhVAySTgADqSTsBVW141BKSI5onIGTokVsDzODtVvFDt32SLgLzWQBLhDy8AnnuHGcg7KBQbK8VhLsgljLqQGUOuoEnABGcgk7YpS8VhVdTSxquCdRdQuAQpOScYyQPaawxwGUpcwuqMk+s6zKxAZ1+xjKYQa8nZvI9au8W4CZY41jbkspQa0CgqqA4CZUjAYggEY2oL8vFYV06pY11405dRqz005Pez6qss4HUge31UNwdnnSaBwoISJI20ysoBQk5wVLSDDHZj7fOr/G+Cm4aLDlFXmaiuNRDoUwNSsPGg1DKM4yM4z18PP2euo572OMAu6KD0LMFB9mT7Ploc4b2ZmV1mkkzJpWFkypTkhApGrRqJ15kxnGSR66ms+z7ubYzqo9zxsg0yscseThjhVyPe2ypyOnXwDau+KQxECSWOMnprdVz7Mneu5r2NF1u6Kox3mYBd9huTjeob6zLtCwx73JqOeuNDqcflCsGTsjIFGmQsdsq0jIO5MsihGVdSYXWMj7agJ4LhXUMjBlPRlIIPhsRsawu1vwrIed5H+hJD+ytmxVwgDgKw2wrtIMDp3mAJPtFYXaiTNxw4Dxuifkgl/fQP6QT/B8v86H/OjrelnC41EDJCjJ6segHrND3pCbHD5ifAxH5JozWlx63jeMc2QRKskbai2j4LZxqDDGemc+NBM3GoQyrzU1N0Gc572nb+sCPaD5VJHfoxwrgsdeADv72dLbepiAfXQ/BwAJcBoJYmKajy5CzsglZXLAh9Ry2sgt90rUjhiiupHLxq84jGklVclNQB65bOQB7KC/FOpXUCCu+43GxOap23aKCRtKvkggHKso1HGFyVAydQwOpyKmtXijRVV0ALMF7w3YsTpGTuc52/8A5UFzwISCQM7YkkikOMqRy+XsCDkZ5Y3GMZoLD8Ui1IhddTllUdclPhD2jx9lNa3UMwPLKOFODpw2/wD3mqEPZ9opFMTgRiVpGV9bt3o9BCsXzuctvnc1PwbhLxPIzGMB8dyJSiahnL4LHDNkZx9qOtBbHC4vuUf5C/urv3DGNhGn5I/dU9KgqNwqE9YYz/UX91V5ezNq3wraA+2FD+ta06VBjHsbZfeVr/Z4/m0zdi7D7ytT/wCni+bW0K5YUGOnY2xHSytR7LeMf8tDvbbs3axRQGO1t43N1agMkSIwzKpOCqg9AaOsUOduB3LUed7a/wCZmgJRSpYpUA56Rzjhl1+L/WwFbLSYCAxs2cdACARggnJ23/VWN6RRnhtx7F/xrRGBQD3EeKWfKDSRK6mIzaeWrHGtSq6T9m0jDC+LA+IqWB7Me+JFH71Csqusa7ROHYaCPY23r9dYvEHsUkOdU2qUuU7hi1LqHL1SlY8LI7uEDEhyT4baHCOGxF8RySxaVAeBkjAMRd3VcFD72NbKCjYxtnIoJLviVpYKWWFY8rGTy0jjyrtoXUxKgYJ8T47ZrUtGGIiICndwMaMIpGdPdbYd1fg5G6/FTbsqmkjmy5960uShZFhbWirlMEA9SwYnxJwK07O3KLhpHkOc6n059ncVRj4qCtwvibStKrJp5b6chtSnxxkqveG2QMgZHeO+Lk6alYeYI+UU8cQUsR9kcnYDfAHgN9gOtdmgHfoqYbO2nJPKWONpcDJ5Zj+EMDPdbSTjw1Vlp2rkEcsL5WZIHfUzd8z6RJy1XGNtWFGSSEJxjBJL2eP0pB+KQfIoFWbi6CtGpBOtio8gQrP+pTQYXEO2YjV9MWt0LgrzFXSRMIU5jNgRq+dYJ8AetWuKSyTWsZiOlpGhyUZmAVmXVhkwxXBPeGNt9q12lUEZIBY4GSBk+XrrAn7YIs/JEVwxBAyIXxusjbalGr6mfUc5GQDQSWRuIEkVsyrHp0nDl21EMcFix0qDpAJZu7uaa84zcAXHLi1SIQI0ZJACoYAyM4BV9jqCINWF8TnF49o7cF1MyKYxlwzAaRkA6idhgkA77ZGetWIOIxuupZFIwDnI6McKfYSCB54oMGyu7uSe25sZVAhLkIyqzlHBJy50KG0gIwLHXnbGKqdvRiC/H21i/wDwGTH+OjOhD0hL9L3J87G6HyaPnUFi5vI1v7bUyhmj6EMWywYIFOnSoPfz3tyq93oR16Ov9nxetpj8s0hpp4831pkAgRkgkrs2lugI1Nt5HA+OuvR0P4Nt/WHPyyOaAkzTZpjT4oKnGI3a3lERIkMbhMHB1EHGD4HPQ+FDV/aXWqQS854gTo5LHW7hAI2YKQUGdiNl1qGOx2Krq6Ecbu3wUVmPsUEn9FDNl2rmZU1RqHUStOpV0ZUQx4KK2GyFkDbjvaGA6jALh3DLuJp5HAZ5I5NGg/xgJK8zU5HkEKhQBqB8CbQ4fdW4ykr3HcMao+O7pUmNmJPebXkM3Uhl27uTXte08jASlotGLY8vSdTC4C7o2vrqLYGk5C48cglu2YIxTBcDIB6Ejw9WemfDNBhcL91QmJJg82kOhkQg6smMpI+pgdhrUncnST41f7RxSPDoi3ZnjB3ZRo1gvqKkMF05zg1l2vGJnktyxAjkj5raQmAGbuqzOwOApUZUEkgnbOK0+GNJzplkk1BSuldAXusAQcg5O+ofFQYdpwy5juFZ3d40ZEJBlJIMQXuqXK8vWdzgsMZJOMiSINoKn3UYlml1455kZd+XpY98xgddB6hfAtnX4nJKJYAkiqjyaWBTUxwjybMWwM6AOnnWM/aW4xJ72owSEIGstpuRAxC6hg6TsC3XyoLVtI4uyzrPoIjCAiUgakAJfDcnY5zkE53z0retrwO0igMDGwU5GAcqGBU+IwR8eae0clF1fCwNXTIPjnSSAfYTU1As0N9o97vhxPhPL/kS0RmhvtB9e8P/ABs5/uH/AH0HPpB/2fP7E/zErV45bvJCVRQxLKcMdIwGBJyQd8Dy8ayu3x/g64xvjQOuf4xM+ytPjsUhhdoWZZUBZNPeyQD3SvRwRkYPjjGCAaCOw4eyXMjhFjjbOQJC/McldL6SoEZCgg4O+fUDUXEOAs8k8gfBeIRovdxrAfDFtGtSCwxhvDpVWzgZLxkZ7kqsarGxE7KW0sWdmzyCd+jLnOAMDAqtBayPaTrqumZMskmZ4ZHfR00swbY9QvcJIwAQcBxN2RdwGUJEFLOIVKkYxCgi1FO7qWIkuuCpYYJ3yZg0IvbyLLcorT7RlIM+6GGeSuG5pYxE6tW7d/V49KtcDguo0kjfHM1BlZ2kli0MAMKzMZCwwSVYjc7bb0BJSzUVsHCDmFS3iVUqvXwBZiNseJqWgVKuRXWaBs0s0qZHBGQQR5jpQPSp80xFAsbUM9tull6762/Wx/UKJ6GO3B+sv6db/wDOKAnFKkKegHfSEP4OuP5qn5HU1t3d2saF26DwAySTsFA8STgAeusP0hg/Q25x9oP8S1LbzO1wjTroUg8lc5w++rmY25hToASAA4BznIV+B9n544O9O2ts6o5NMsI3OAoGGUYxsGx6qybe4EV3GgQxyq+nTG+q3KOYw50nDQ/CUgBQGZRjV1o7JrCmkS4kgdImLRyFtbRlQFCspOojBznYAk5x0waDeqhwqTUZjnK81wvxABh8Thh8VSX8EjgLG4jz8JtOpgPwMnAb1kEDyNTWtqsaKiDCqMDx+Unck9STuTQdtTEdKTUqDN7P/W6D7Uuv5Dsv7Kk4pYNJyyj6GjfWCU1j4LIQRkeDHx8K44I3vbDymuB/fOf1Go+0fCEngcGNZHVH0ZUMQ2MjHrJAoIL7sxzwhllJcBkLqiDusQcKGDcsjA7ynO3sxbfhCNPzSSGBQ+ruCRR4eIlYH2Cofc7QBltoUVBEzoqqEHOzspxjqMfJ1rNvILmVYGhL6l5gkaRRC7qQpwowRGWIwCVOMHpkNQXl7MwrzVBYLLnUO7jJbXnOjLHVn4ROMmuuO8HWYagCZAY9g7KGEciuNQBCuBuRnPU1S9zXc1xKJGkigZNKKgjBXIXBL5ZtedYOBjf1AmvPbXEVrbJGZi6ga03YswUHQ0gbMS6vH4O2OmxAsPtoR9Ix+lpfI2t4v/Arf8tFkaeNCnpHUG0k/E3Y+W3kP/KKC+Yj7st2AOBGckKMAEN3S2c5Y6SBjHcPnUfo7H8G2/8ANb/G1Mlvi+iYLnMSgnSu2zkd4oSufIMufIgNT+j7/Zlv/Nb/ABtQEgFJmoa7SdrDbuIk5QkKatUzskYy2kZ0qSTsdsr0G+9ZkPH7ojUJBJ6ohDOn5KOkvn0JPqoDDiF0scLu66lVSSuAdX4IB2JJ2323rMvuOLAFaeNY2ZJCe+m5jCkR6jjUWHT+bS4RxeO8gkDjTpLRyodQxtnPeCsARuCQCPaKngtY15TtK8hydDSHJJlUbYCgDYbbDr5mgpnjFoLmJNEesxKyPhMhSGZEXfWMqjkYGBj1ipLftZE6a9Lj3vmaCBrBOnCYzjUdaY3wdY3qnELLl7llUvFEHkR4zriwqKrMoOBoIJ6Z1ZqwtjaFx3gHMLRDvYblwMATj7ZHA36g0Dvfq88MT2y8zSWAkMeUUHSSnXPQHu+rpWpxG75QDBS7uQiqMAsd23J2AADEnyB6nArILwpJq91S644tbnutriBLhm97IIyxA0Y64HqvcRvLeWEsZSqoFkEiEhl1ZCspxuThlxg53GN8UFa07SiSdYgihurB5AGVsurBVAOvBRhnIHlWxPYxupV0RlOQQygggkMQQR4kAn1iq3B7KJEDRBhqUZL6tRwWOWDYbUWZic75NPFx2FjLh8cneQsrKq4Gd2YAHbfYnags21mka6Y0VF64VQoz54G1Smo7W6WRA65wemQVPluGAI+MVJQI0Ndofr7h3424/wAh6JTQ52iP07w78bN/9vJQZfacIvD7/S+s6yWIBXDF17u53x+2iXj1wY4GYOI+8gL4B0q0ihj3ttlJ3PShHtGo+h/FMAj3xjht9wynbyB8vj6EUa3d7ywpxkF0TyxrOnPykUAxJxq6xi2BuSHYrIERQ8aIpK5LIm8jBNa+TEA6TWvPeTl4gmlY58YLKRJHhC7Lp6MWAIycaTnZq7uOOssmgR5UGNXcsBpaYhUULjLbkZ6YB2z0quvGLnRcMY4Mw7YEr4JCLISTyu6NLeR3oOO0HFZYNAWSEnLMyHUJXXV3EiAV87d0kjJOOmaIY22BII2Gx6j1GsSDj0pljieEDVGJXZWdlUEvhfqeM4X7IrvsM4qHgHaw3UMkoiyY9PdQkk6lDFRrRDqAPlg7YPkBJTA1jS8bL2jzxKQCG5RYfCzsj6SMgEnIB8MHxrZoHoXuLG691POgGkhoQv2QjCZV/hafq2T0zpb4qKKFuJ3dxG0o5wWNeSQ+lcqk8ul3csCvvaqwXbGCC2cUGfddnJljSKOPVHyJDpYjuyFUzDgnBDyAMPAEPnYit/gFoVeV1h9zxMECx4VSWXVqkKoSF1AqPM6MnwrKg7Sy6V1sNT8jlDRjnKZWSRkHmY9L4+xBB2BzVrsff3EnM90NviNlU6c6WDHWNKJhG6BTqZTG2WNAS0qWaYUD0NduDtZ/022/WaJaFPSFIQtl/Trb9bGgLBSpUqAf7fLnh9wPwR/iWtC8eJ45Vkzpj+GRkFSqiQMpG4IGCCNwfZWZ6Qmxw64P4K/41rq5JNtft584D+pEI/1qaDq8R5dNpKNQbLGXC4aKMgnYjuyaioO2Nyy4xhduGBUUKqhVGwAAAA9QHSs/jYKqkw6wtrYecZBWQevCnUB4lBWmGz0oHpUqYUCxSxSpGgxYWkhaVRBI6tIXUo0QGGCn7ORSDq1eFSfROX70l+N4P+qa1SaVBki/uPC2x7ZkH6ga559zn63XzyZwPV4Ia1GahTjl/dOboQRXBaJYljClYld31FnVmBDqvdz7CMUG4s9z9wj/AD5/6VNrufuUI/8AOY//AAVZubrlxM7Z7iFmxue6Mn1VzZcR1sylGRlCEhip2fOCCrEfYnyoKwS7P3uv5x/m5+WsbtjwuZ7KdpZY8Rw3DARxMuS0Eke5aRtsMTsPCi81i9tXxw68/o83+W1BDZ2qNNbyGUcwRJiLu75QjUfsvE4PhhvM1F6Px/B8Q8jMPkmkFNbwyG7s9m5ccBJYAaSzKq6Sep6Z2xjxzkYzeyoaW09zRsVy91zZB1RGuJlATO2tt8E5wFJ+1yG5wXh4eV7vJ98yqDC4MYwFfONWWC6tiBgjbOSeO1XZcXaAYTI1fCBG5XCvqXvZU7gdD49ARctrwxaY5gExhUkUYiYDYD/dt+CdvInwr8aaUyxRIx0yPk6SyOqIMMSwGCuWU4ON8DvAnAVOynAhGs6SFmbIiIaR5SIlTKgO5yQS7N6tePAAWouBurKJLkumtGCFQDmIDSoIOy7BiAMkg7gHFaVpZiNSFycnJZjlmbplj7AB6gABtWLx7g8kkpKoWZliEcmV95KOXdtzqyw0jug5wAcAUFuLs+cYkkDjmmXHLAXv6w6EZOVIcjeq0fZDGoiZtXf0OR3kJKaCDnvaQuDn4eo56nOfbcDuYtIVdaxpblAXGrKPl4sk7hVL6WPUMB4VtS8LMk0MpUqOsseoY1KMxswGzFW8vNSc6RgIbjgJCENMqxi3SHdcYKbiQsXx18MfHSuOzXfldJAC7ROisvcRo2ZzkAgsHdmY75BORvVrjlmZBGwTmiOTWY8qNQ0On2XdJBYMM/a+yh+47K3GjUpQSclIgpc6QvNdimcfxashVsdYsdCaAj4JEI05Rm50iZ1ktqYaiTg5YsAPgjUScLuSaqNEwmuMzW+JBtGyliNKgZcaxlSucjA6jfz54Hw6SGabMa6Xkkfma1zhmLgBQgOO9vljvnwqtxrg7yyzhbdSskITmEoAzKS2kjOrDA6ScfooNngnD2gi0MwO5OFBCKCc6EDMSFHgM7eGBgC8BWRwLh0kUkwf4GUWI6slkAJBbxBUMI99yIgT1rXzQPQz2l+vOHfj5R/7eSiXNDPad/pvh3ruJP8AIkoMvtAp9wcR1Mm5YlUYMFYlc52yCdmwfPoPEvv7BZUKOCRqDDDMhBU5BDKQQQQOhoP7Svmx4rgYwW8j0C5Oevh0PSjgGgoLwCLWjkMWTTgGR2UlfgsyliHYZ2ZsnpvsKtNYIRICu0udYyd8qEPs7qgbeVWM0s0FC84XEzCV8gqMEiR0GkHOGCsFYDf4WfGp4uHorBlUBlUICNu4Nwp8wPDPTJx1Oa/aBwLWckZHKkyP6h2+PpV2AEKAdyAAfaBvQcwWgRFRMqq7DfOAPDfPsqUilqpZoG3oZj7TTlpRygw5jRRnDousSmIBnYEOCoLkoNtJXriifNYV5xG2McyPG4VJAjAIylpnYMOXjBLFmVtQxuwOaCE9p5O63KTl8ieUnmNq1W5CsqjRgqWIw2RtnarFv2gaQhFjAm0sSjvgKyNGCpYK2QVkVlYDceXhZh4NbkxuI8FE0IO8ulCPgFc4A8wR4DPSrMPDIlk5ioofQseofc1JIX2AmgrcCvpZolkkRE1qrKEcvsRnvEouDnbAz7a06x+DTMJJYAqiOHSFK6sDI1cslvhtpKsSNhqxWxmgVB/pJ2SyPlfWx/Sw/bRgDQf6TPqFv/TLXf8Ar0BjSpUqAa9Ix/g24/mr/jWs+XtDB7iuYzIBJm6BUhshmeQgHbY4I/RVz0nk/Qq6x10D/GteAWfpQvLaFoBIWUiQdcMC4IzqAySCQc9duvkH1KpBGeoPxjFUOBnSrRfcXKDx7mA0fyIyj+qa+RbftBcIAEuJlA8FlcD2AA19Geha1n9wme4lkka4bUvMYuRGg0Kctvvgn2aaA/p6aq17xKKEZlkSMebsF+TJ3oLNMTWMe1cOe6JmH2y28pX4jo3+LNA3az00pbXQhjjLoEDSPy31qxJ7pjcx420nJP2VB6jrpKfOvKex3panv7+KCOMcohjIWADBVU95QrHHe0jdm+F08a9T1f8AfSgiu51jVnY4VFLE+QG59tYd1w69nGpboWudxGIElwPASMx3bz04A6DOMm5xZ+ZJFD1DMJH/ABcWGx8cnLGPEFqr9pe06WirqZVZzsW1EKoGS5VdzvhQNss6jIoBntF2d4nNFypDbXkWoMVBktJDp6DKsUIPkf0Go+FdtILGWT3VZz2TzyankfM0TNvuJAdlG+wGBmtfhPayWRmV44GZVVikE2uTQyK+QpGGI1brqHUYLZGdriMUVzZyBtLwyRE56gqVyGHs6jxGKDUt7kOAykMrAEMDkEHcEHxBG9Y/bdscOvP6PN0/Fmhr0IXbPwsBiTy5ZEX+b3Wx7AWNE/bJc8OvB/8ATzf5bUFmz4amqOXvalRQO+2nGnHwc6c7nfFYfYd0gsJJcfx127+ZZZpFx8igD4qJOHNmOP8AmJ/hFBfCL8R2CqQTqu7gE+AC3rE6vb7PPyoDBrghIklCs8mEcfY50MznG+R3SMesVTSyWC4QrkJIpiALEqjDvgID8EMA2w2yigV1xu4KS2xClsyMpwCSAY2JOB1woJq5xC3MkLBfhbMnqdcMp/KA/TQXErJ43whZZbdmQtpk727aQvLkOSAcfD07kdcVoWNwJEV16OqsPYwzVigBeFrOEiMZl5ih5JQVmAdgFxE/Ozuyl91wNQBHTFb1tPN9Dw4V+bySVVgS+rSdAYddXwcjrnNbJO9d4oBHiVjJbxSKZriVHikAJZtaPGuqPS0YD97DZJJLELnPjFFxZ1hlRTNkLC8ZKSs3L0xh92UknKvsTqJJ2owU7mm+OgE7+fXM7p7o0ukRYqs4wiylZQgIwjFNJ7oDYUkbmq8k9yqyNEZ+XHFK0SNq1OmcHOvvcwHvJqOrGx+FRbeyuInMYDSBWKg9CwGw6+J2qS2uVkRXQ5VhqB9R3oKHEbt4xA5EjAEiQRozneNtyqgnGrHh41l8OuG91Ss/ukhmHLHLuAoVkU5OpuUMEkYKAqQc70UeHSmNAHRc1Yhpa6bRLldSTBpsqMrJvmPBzhu7Hn7EjNXO0313w71XD7+f0vIdvOiYChztUPpjhx8roj5YJaDJ47IDw/iijqgl1HKkk6Q2+lFPQAb6j66M4SNK+wfqoW47blbDiWVwGjnYHbf3s9cb5GOp65rT467CyZhnGhC5XZhFsZCu/Xl6sY38t6CxfcfjjcxhZJZBjUkS6iuRtrJIVM+AYgnqKgXtUo+qwXESjfUyB1A8yYmfSPWQBtWFBw201EQaraU7lYy0DHI3LQts59bIc6auNbXMZASaNwDsJY9LfE0WkeRB0HrQbVzEtzHGUdWjLo5KkMHVDqCgg4xrC59QI8a0qC7S9nt7gSPCqxSbTGKUuOYzBUl0sqnqdLEbkFSR3c0aCgemzT09ByayZeDyH3QBJGRMysFkh1oMKqEMNY1ghR4jB+StYmnzQUuGWTRRRx69WjYkg7jfZRq7oBIA3OAMb9askN5jqMbfY7ZHXcnff1jY43ocTmPOtkBI1SMzYOMqkbHSfVqKbeqtJmoIorcKzEAd8gnA3JChcnffZQPiqampjQdChP0lfWsX9KtcfnVoszQt6SB9Jr4YubU/36UBXSpUqAW9J654Vd/i/wBTKa+VJ987eJr6w9I4/gu7z9yb9GDXyhdL1PQb4z1+Ogu9k+BNe3cNsu3McKT5L1dviUE19IcU7Ty20nuW1tkKxLGoLTKrBSoxohJUyADbOsbg15h/4eeE672acj6jFgeppTp/wq3y169214PDcG1SeNZEMr7MMjPJkI9Y6fooMeTjjt9cveR/gpA0SflRCRv7ypLHiVgrao3hDnfU7Dmn2tIeYep6moR2Ht1zyXntz5xXEgUf1WZl/RTzdmrrHdvmkXyuYIph+UOWaAhmmD9CDnxG/wCnxoS7Rejm0uyzurLI25dDuTsM94Hw2wMdBVeTstcK31tw+TfOqMSWr/lJqwfjqN4ruPYQXkePGG7juRv+DcDO36qC7wb0d2Vt8GDU2Ma3JZvaCdl8OgFbcHBY1Hd5qfzJ5UAz5APj9FC69ppkPfkljx988Plx+XA+np44xVm27aazhJLKYjOAlyY3J8O66Hf46DeHDHVtaTzAlVUlikndUkhe+hPVieo9ZO1ZPE+yjXL65WjnKyK6mSN1KlRgJqikUaBknTp6sT41fTjsgBL2s4Gcdwxy7+YCPn5BSHamAfVGeM77SRSx/wCJMfpoKstvdILrFtCzTKUVopdGhSukjS6KunUWk2bcsc+BrjifF5o+H3MSW1wZW54iVYw4CzO2kao2ZRpVs49WK17bj8EhwlxE58lkUnp5A5q00g38PHx//eTQDXopvIbTh0cUsiwyFpGZJTy2BLHGzgfYhaLOPTJLZXIR1fMEo7rBusbeVV0n1AEEEHB65BzvVDinBYXSQmCIkqwB0KGyQcEMBmgltu0TRpYIEBE6Q94t4aUDBQNyw1K3lpD+VeD9pO0tzHc3Nuk8qxLcTkRhyEzzWYkqOu+9en2PEHP0EbVy1WJMueWAxZI0KDU2rfIU4XOSPDJHnPpA7LFNd4DkS3d3G4P2LpK5XHqKA+wqfMYC52s9MNzeIEREgUFXyrMZNS/h93T1OwHQ9TUnZv0xcQt8CRluU8pc6vYHHez7Q1edDqfVR36I+zwuuIJrAMcIMzDqCVICA7dC5B/qmg+guzCye5Y+YnLZgzFM6tGtmcJnAyVBA6eFalMhrH7WySpbmSJyvLOpwGCFkwRpDFG04Yq2w3048aDYUV0TQZLw6+P8Zj/1TH/DbCo/oZffdx7PdEhP+RQGtC3pA7QT2Vm1xAI2ZGQMJASuljpPRlwckefs8RTFjfgfXA8MESk/rt6ocX7MXN1E0c8xdGwSpn0junI+DbDoQKDI7Cele6u75ILhIVWQPjQrBtSqWAyZCDnB8PKvR7x0to5plwNi+gsFUvv0zspc4z5nfr18ztvROI3WSMBHVgysLmTIYbg/UT+qiThvAX4nbaL/AFGJZJNIDBWdkdkDMyKndUZA2GrJJ6Cgmte18zSKpmtQrFwCySK40EKAy8zuF2zpB7xABx1AJrTiJLmOVdEgGdm1KyggFkbAzgkZBAIyPAgnJvSkEsaqNUdvH9TBIEeAFWTU3cJCDSA7AgZIzk0uWUeF3GhnuJpCCRlYuTIMNgkbBY874BIoObxpjZSXKTOsvLaZF2MYABdUKkb93AJzknJyKyxx73ZDwq4A0l7sBgOgZYp1YD1ZGR6iKvcZu+TwV2bY+5Qu/m6BAP8AiFCHYq3K2XCyejcQdhv4cuZf1g0BRecOeOx4pr+zFy4wpXblkZ3UZ2A3GQcD49vix1WioDvOI4h7JcBvkTUfiqjxLgggsb73x31wzHvY2HLf5W33Y7nA8qe2uJZuQYUV0twpbU2ktI0ONKd0/BV8knAyQM7HAEd1ZRyLpkRXXyZQw+Q0J9p+ActUNvzUXX74I5JSNODgaFJ2z9qBuFBwCa3/AKPRr9VDw/jFwv5wZj/4qtW98j/AdH/msD+o0AfPZmO4hQyyywgQty5SA2p5Qke4UOdBGoo2cgHJ23OBQvdXWOJkLCJZFgjIJIUqheTXoLDdjlBpyNupG2ZU7TyyMwhgHc+Es0oikz/MVXYA42ZsA+GaAkpUKz9uFhZRcxSxau6NOmZS34PLJkP5HQdBWknaSFpEiYvG8mrlrIjRmTTuSmoDOBvg4OPCg1c1Bf3wijaRs4UZwOpPQKvmSSAB5kVNmsdvpi5/3VsfiacjO/mI1P5T+aUFWbs5JM8Ek7lmDOZFWR0RFaNhoj0EasNpBY7tudhhROey4U5iuLqI+qdpV/Jm5goVuu2c0zu1tPpjQygKsOsyFCoRI3KsGeQZcYGwZeu5oi4V2l1SRRs/MWcO0MnLMZYR4yGU7bjdWGA2D3RsSEtwb6AFlMd4o3KFeRMR+CwJjdvUVTPnV3s/2hivIRNCTjJUqw0ujrsyOPsWFaIFAPoyuNdxxUqfezdkqPDPeDEe3AoPQRQn6Tj9IMfKa2P9+lFQoU9KJ/g2X1PAfkmjoC4U9MKVAPekJc8MvPxEh+QZr5PuBud+v7K+s+3zY4ZebZ94k2/qmvk+4UZJOCT6+lB7f/4c4cW923nKgz/NQnr/AFv016J2jXv2n45v8iavOfQVxy2gs5hLcQxs0+QryqhxoQZwxBIznejLtL2qs82591W50zHOJkOMwyrvg7bkUGpkeX/fjTP0xmsQdt7HB+nLb88mfEfbVGe3FgMfTtuPHaZP30G2HH/frpwo8PHH/ZrBft5w8fyuA4/3inpUaekGwz9dRev4X6MCgIHPhn9lQXPDYpe7JGj/AM9Qw+PINYz+kSw++oz1+xfof6hrodv+Hk4F3EPbkfrUUHTdibT+LjMOfuDvAf7sqPPwqGTsrMn1HiFymPCTlzj49S6v+Kpv9O7ADAu4M+YcH5MVzL2+sAPruLw6MSd/YPbQZ95wO+PwjYXQ3+rQOhx7RrFZIsbiP4XDFX8Kzu+Uc7+GUPxURH0hWB/lcXT1jr5ZFcP28sM/XcPj9mKDBHG+UBqHFLfr8OJZ0H9YpISPjqWDtvGSqjiEOo42uLdoT8bZRQfirdj7aWR6Xlv+eXf5Wq39HrN9jcWz+ppImH6TQDvZGOIW1lOIBz1iQNMPgvGspjKDKlXk2GkbNg7MMb1+2Npq4NenqY7+Z/8A3BX9TGjT0d2yHh1ucAj3xk9WZJMFfI6T4edCPaq+iXhfE4jIglN1N73rAc6pkYEKd+m/Sg8Ib5NvKva//D7Zd27kzvmJB8QZj+sfJXi7R5Ne0egnicccF0JJI48yoRqdVz3DnGSM4wOlB7JG2aze1J+k58/c2qROO2/3eH86n76z+1PFIjZz++x50nA1r1GDjrQX2OT8dJm/d1qpLxeEdJo8/wA9fl6+yo341CP46IHf7NP30Fsp5/8Af/eajyaqfRuEn6tF0276b/ppk4xEd+bGfY6/voLerbbIPyVk8C46YUeM291IBNP30jDpvM+y4YE49mxzVscUi398TJ/DX99eb3XDuJtNPNY30axtPN70Z1XSQ+CdLgocnJyKD0e64hbO3MeG61AqcC2uRqKHUmQqaH0ncas4rHtr+S8vVMlpcrCAyASK8KhNizyhkAkLlUAQN0GCDlgAozdo845yHw+qWfy9f2U3C4uM3RRZeIJEsis4PNRe6pVSPegDnLDbI6HyoN30udoec0fDoO/IzqXA+26JF7cnUfLC1v3vBhaw8JgznlXUKk+bcqXUfjYk/HWd2Y7JW/DpVkLC4kIJM7SRqEJByFQt8Jtu8zeJ3Hja4hx8XMlqDyw0fEFCqsgZmRVcczA8N+vT2UBV2mOLK59UE3+W1LsnaCKytkXO0UZOdyWZQzEnzJJJ9tc9q/rG6/o83+W1ScL4nFyYhzY86E21r9qPXQalVLnhULnLwxufNkUn5SKR4tCDjmx58ta/vpPxGPSSrxk4274AJ8ifCgDe13ZpIZYLuGNlSN8TJAAraW7qzIB0dTsSMEoSCcDFScOszFcjXzsvCVWS4wS7CQu2kBiFbRgkDTqxkDunBHbcZgnj3aPDZV0Zl2I7rIwzvg5B8D7DWVxu4iS2iRZkd0mgERLqzZ5ijBOd8RllJO+nJPjQef8AbG04nFdyXFurjIEavASx0DIAZQp8d9wQC2Qabsf6MJTMLviDB3wTynAlJOMAyM2RkdQBncDfrXpw4lCASJYvy0/fUQ4vCP46P8tP30Fb6BqgzE80PTAjmfT+Q5ZMerTVN+DXCQGGOcPGSSyyx99wWLurSRldnJOTpzhj51ptxaLP1WP84p/bUf0Vi8JY+v26+Px0GZY2cdslwq2DRe6QeY9pIr7kMMhZCjJjJwFUgFulYvFe0ixrBJMdLwPGqRNBJB3SY3cliGGByuWNKgbnoCMF/wBEYunMj9XfH767PEYwCDKgB/3i4+PegXHO1SwcOlu8rlItQCuJAJWGlU1Lse+QM1iehXhRi4art1nkeX1kbID8YXP9ao+JWnDJsiUWh8SS0QJPtBB+PNR217BAoW34gIlUBVTnxSxgAbALLqYAdNmH6KD0bFCPpV24XOfIwn++jrPuvSCbeMu81ncqo6RycqU74wq6pFdj5ZUeyovSH2lt5+ESNHNGxYQOsetC/wBUjfSVDZzjqPUaD0QUqZTkUqBOgIIIBB2IO4I8jVVeDwAYEMQHkI1/dSpUHX0Kh+5R/kL+6mPCIPuMX5C/upqVB39DYvuUf5A/dTjh0X3NPyR+6lSoO/cqfaL8gqTQPIUqVByBT6B5U1KgYwqOij5KfQPIU1KgbSMdKikt1+1X5BSpUCk4XC3wooz7UU/sqA9nbX72g2/3SfupUqC7HGFACgADYADAA8gPCqd1wC2lbXLbwyMfsniRm226kZpUqCD/AEPsvvO2/MR/Npj2OsfvK1/MR/NpUqCGTsbY6gPcVr4/xEfzaqy9jLELn3Fa52/k8fzaelQUz2Qssn6Ttun3CP5tJex9j9523X7hH82lSoIn7HWOT9J2v5iP1/g0x7H2O30nbfmI/m0qVA3+h1jv9J2v5iP5tcL2PsjnNnbHr/ER+v8ABpUqCK47H2Qx9J23UfxEfzaqRdlbPnAe5LfG+3JT5tKlQb1l2Sssj6Utuv3CP5tadv2btY5FZLaBGV8hliRSDg7ggZFKlQazxBsggEHIIIyCCNwfMVm/6HWP3la/mI/m0qVAw7F2H3la/wBnj+bVK77GWIYYsrX8xH82lSoLR7F2G30la/2eP5tV37F2AO1lajYfyeP5tNSoK0/Y+xzj3HbY/ER/NpDsZY/eVr+Yj+bT0qCNuxdhn6yten3vH82uW7F2GB9JWvj/ACeP5tKlQcr2MsM/WVr/AGeP5tRjsbY5+srXr9wj9f4NKlQX7TsVYbfSVr4fyeP5taA7FWH3ja/2eP5tKlQN/obY6vrK16fcI/m12Ox1iDkWVqD58iP5tKlQa9KlSoP/2Q=="/>
          <p:cNvSpPr>
            <a:spLocks noChangeAspect="1" noChangeArrowheads="1"/>
          </p:cNvSpPr>
          <p:nvPr/>
        </p:nvSpPr>
        <p:spPr bwMode="auto">
          <a:xfrm>
            <a:off x="0" y="-604838"/>
            <a:ext cx="3695700" cy="123825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8" name="TextBox 7"/>
          <p:cNvSpPr txBox="1"/>
          <p:nvPr/>
        </p:nvSpPr>
        <p:spPr>
          <a:xfrm>
            <a:off x="304800" y="228600"/>
            <a:ext cx="8534400" cy="1754326"/>
          </a:xfrm>
          <a:prstGeom prst="rect">
            <a:avLst/>
          </a:prstGeom>
          <a:noFill/>
        </p:spPr>
        <p:txBody>
          <a:bodyPr wrap="square" rtlCol="0">
            <a:spAutoFit/>
          </a:bodyPr>
          <a:lstStyle/>
          <a:p>
            <a:r>
              <a:rPr lang="en-US" sz="3600" dirty="0" smtClean="0">
                <a:latin typeface="Times New Roman" pitchFamily="18" charset="0"/>
                <a:cs typeface="Times New Roman" pitchFamily="18" charset="0"/>
              </a:rPr>
              <a:t>Probability distribution: all of the values that the variable takes on and their respective probabilities.</a:t>
            </a:r>
            <a:endParaRPr lang="en-US" sz="3600" dirty="0">
              <a:latin typeface="Times New Roman" pitchFamily="18" charset="0"/>
              <a:cs typeface="Times New Roman" pitchFamily="18" charset="0"/>
            </a:endParaRPr>
          </a:p>
        </p:txBody>
      </p:sp>
      <p:sp>
        <p:nvSpPr>
          <p:cNvPr id="77828"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783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2" name="Table 11"/>
          <p:cNvGraphicFramePr>
            <a:graphicFrameLocks noGrp="1"/>
          </p:cNvGraphicFramePr>
          <p:nvPr/>
        </p:nvGraphicFramePr>
        <p:xfrm>
          <a:off x="2971800" y="1676400"/>
          <a:ext cx="6019800" cy="1219200"/>
        </p:xfrm>
        <a:graphic>
          <a:graphicData uri="http://schemas.openxmlformats.org/drawingml/2006/table">
            <a:tbl>
              <a:tblPr bandRow="1">
                <a:tableStyleId>{F5AB1C69-6EDB-4FF4-983F-18BD219EF322}</a:tableStyleId>
              </a:tblPr>
              <a:tblGrid>
                <a:gridCol w="1504950"/>
                <a:gridCol w="1504950"/>
                <a:gridCol w="1504950"/>
                <a:gridCol w="1504950"/>
              </a:tblGrid>
              <a:tr h="609600">
                <a:tc>
                  <a:txBody>
                    <a:bodyPr/>
                    <a:lstStyle/>
                    <a:p>
                      <a:pPr algn="ctr"/>
                      <a:r>
                        <a:rPr lang="en-US" sz="2400" dirty="0" smtClean="0"/>
                        <a:t>X</a:t>
                      </a:r>
                      <a:endParaRPr lang="en-US" sz="2400" dirty="0"/>
                    </a:p>
                  </a:txBody>
                  <a:tcPr/>
                </a:tc>
                <a:tc>
                  <a:txBody>
                    <a:bodyPr/>
                    <a:lstStyle/>
                    <a:p>
                      <a:pPr algn="ctr"/>
                      <a:r>
                        <a:rPr lang="en-US" sz="2400" dirty="0" smtClean="0"/>
                        <a:t>10</a:t>
                      </a:r>
                      <a:endParaRPr lang="en-US" sz="2400" dirty="0"/>
                    </a:p>
                  </a:txBody>
                  <a:tcPr/>
                </a:tc>
                <a:tc>
                  <a:txBody>
                    <a:bodyPr/>
                    <a:lstStyle/>
                    <a:p>
                      <a:pPr algn="ctr"/>
                      <a:r>
                        <a:rPr lang="en-US" sz="2400" dirty="0" smtClean="0"/>
                        <a:t>20</a:t>
                      </a:r>
                      <a:endParaRPr lang="en-US" sz="2400" dirty="0"/>
                    </a:p>
                  </a:txBody>
                  <a:tcPr/>
                </a:tc>
                <a:tc>
                  <a:txBody>
                    <a:bodyPr/>
                    <a:lstStyle/>
                    <a:p>
                      <a:pPr algn="ctr"/>
                      <a:r>
                        <a:rPr lang="en-US" sz="2400" dirty="0" smtClean="0"/>
                        <a:t>60</a:t>
                      </a:r>
                      <a:endParaRPr lang="en-US" sz="2400" dirty="0"/>
                    </a:p>
                  </a:txBody>
                  <a:tcPr/>
                </a:tc>
              </a:tr>
              <a:tr h="609600">
                <a:tc>
                  <a:txBody>
                    <a:bodyPr/>
                    <a:lstStyle/>
                    <a:p>
                      <a:pPr algn="ctr"/>
                      <a:r>
                        <a:rPr lang="en-US" sz="2400" dirty="0" smtClean="0"/>
                        <a:t>P(X)</a:t>
                      </a:r>
                      <a:endParaRPr lang="en-US" sz="2400" dirty="0"/>
                    </a:p>
                  </a:txBody>
                  <a:tcPr/>
                </a:tc>
                <a:tc>
                  <a:txBody>
                    <a:bodyPr/>
                    <a:lstStyle/>
                    <a:p>
                      <a:pPr algn="ctr"/>
                      <a:r>
                        <a:rPr lang="en-US" sz="2400" dirty="0" smtClean="0"/>
                        <a:t>.3</a:t>
                      </a:r>
                      <a:endParaRPr lang="en-US" sz="2400" dirty="0"/>
                    </a:p>
                  </a:txBody>
                  <a:tcPr/>
                </a:tc>
                <a:tc>
                  <a:txBody>
                    <a:bodyPr/>
                    <a:lstStyle/>
                    <a:p>
                      <a:pPr algn="ctr"/>
                      <a:r>
                        <a:rPr lang="en-US" sz="2400" dirty="0" smtClean="0"/>
                        <a:t>.4</a:t>
                      </a:r>
                      <a:endParaRPr lang="en-US" sz="2400" dirty="0"/>
                    </a:p>
                  </a:txBody>
                  <a:tcPr/>
                </a:tc>
                <a:tc>
                  <a:txBody>
                    <a:bodyPr/>
                    <a:lstStyle/>
                    <a:p>
                      <a:pPr algn="ctr"/>
                      <a:r>
                        <a:rPr lang="en-US" sz="2400" dirty="0" smtClean="0"/>
                        <a:t>.3</a:t>
                      </a:r>
                      <a:endParaRPr lang="en-US" sz="2400" dirty="0"/>
                    </a:p>
                  </a:txBody>
                  <a:tcPr/>
                </a:tc>
              </a:tr>
            </a:tbl>
          </a:graphicData>
        </a:graphic>
      </p:graphicFrame>
      <p:sp>
        <p:nvSpPr>
          <p:cNvPr id="13" name="TextBox 12"/>
          <p:cNvSpPr txBox="1"/>
          <p:nvPr/>
        </p:nvSpPr>
        <p:spPr>
          <a:xfrm>
            <a:off x="609600" y="3124200"/>
            <a:ext cx="8534400" cy="646331"/>
          </a:xfrm>
          <a:prstGeom prst="rect">
            <a:avLst/>
          </a:prstGeom>
          <a:noFill/>
        </p:spPr>
        <p:txBody>
          <a:bodyPr wrap="square" rtlCol="0">
            <a:spAutoFit/>
          </a:bodyPr>
          <a:lstStyle/>
          <a:p>
            <a:r>
              <a:rPr lang="en-US" sz="3600" dirty="0" smtClean="0">
                <a:latin typeface="Times New Roman" pitchFamily="18" charset="0"/>
                <a:cs typeface="Times New Roman" pitchFamily="18" charset="0"/>
              </a:rPr>
              <a:t>E(X) = .3(10) + .4(20) + .3(60) = 29 </a:t>
            </a:r>
            <a:endParaRPr lang="en-US" sz="3600" dirty="0">
              <a:latin typeface="Times New Roman" pitchFamily="18" charset="0"/>
              <a:cs typeface="Times New Roman" pitchFamily="18" charset="0"/>
            </a:endParaRPr>
          </a:p>
        </p:txBody>
      </p:sp>
      <p:graphicFrame>
        <p:nvGraphicFramePr>
          <p:cNvPr id="19" name="Object 18"/>
          <p:cNvGraphicFramePr>
            <a:graphicFrameLocks noChangeAspect="1"/>
          </p:cNvGraphicFramePr>
          <p:nvPr/>
        </p:nvGraphicFramePr>
        <p:xfrm>
          <a:off x="4514850" y="3321050"/>
          <a:ext cx="114300" cy="215900"/>
        </p:xfrm>
        <a:graphic>
          <a:graphicData uri="http://schemas.openxmlformats.org/presentationml/2006/ole">
            <p:oleObj spid="_x0000_s78850" name="Equation" r:id="rId3" imgW="114120" imgH="215640" progId="Equation.3">
              <p:embed/>
            </p:oleObj>
          </a:graphicData>
        </a:graphic>
      </p:graphicFrame>
      <p:sp>
        <p:nvSpPr>
          <p:cNvPr id="7885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solidFill>
          <a:srgbClr val="FBF49F"/>
        </a:solidFill>
        <a:effectLst/>
      </p:bgPr>
    </p:bg>
    <p:spTree>
      <p:nvGrpSpPr>
        <p:cNvPr id="1" name=""/>
        <p:cNvGrpSpPr/>
        <p:nvPr/>
      </p:nvGrpSpPr>
      <p:grpSpPr>
        <a:xfrm>
          <a:off x="0" y="0"/>
          <a:ext cx="0" cy="0"/>
          <a:chOff x="0" y="0"/>
          <a:chExt cx="0" cy="0"/>
        </a:xfrm>
      </p:grpSpPr>
      <p:sp>
        <p:nvSpPr>
          <p:cNvPr id="66562" name="AutoShape 2" descr="data:image/jpeg;base64,/9j/4AAQSkZJRgABAQAAAQABAAD/2wCEAAkGBhQSERUUExQWFRUWGRgYGRcXFxwXGBwXFxwdGBwYGBwcHSYeGBwjHB0cIi8gJCcpLCwsGB4xNTAqNSYrLCkBCQoKBQUFDQUFDSkYEhgpKSkpKSkpKSkpKSkpKSkpKSkpKSkpKSkpKSkpKSkpKSkpKSkpKSkpKSkpKSkpKSkpKf/AABEIAIIBhAMBIgACEQEDEQH/xAAcAAABBQEBAQAAAAAAAAAAAAAGAAEDBAUCBwj/xABXEAACAQMCAwQDBhAKCAUFAAABAgMABBESIQUTMQYiQVEHYXEUIzKBkdIVJDM0QlJTVGJzkpOhscHRJUNEcnSClKOysxYXNWOiwtPwCIOEpMNktNTh8f/EABQBAQAAAAAAAAAAAAAAAAAAAAD/xAAUEQEAAAAAAAAAAAAAAAAAAAAA/9oADAMBAAIRAxEAPwD2DtBf+57WecKGMUbyYOwOhScE/FQhfekOa3EiTwQiZBrAR2ZHRoJ5l0kqCp1QlTkYxuDRtxW1jkhkSX6myMr76e4QdW/ht40ENacGZGDXSPuSztcl5DmJ4MFixJAjdgANhnNBNaelWFRL7qjeHQ0oVgpaN+UoYqreMmD8H9NPN6WrYwl4oppmCzMUVVOnkY1cxlYqq95TqBYYPj0rP+h3BHL5m1hxJ3DLIUVpQFd0H2LkADUPKp7X6GIpUC7kzHLCxMF25ZJypcE8vqdIxjGMbUBZ9GyyWrLHpa4Ze6+xVShkbOPEKpHtIoeue3zx3rQGNGjWYQ4AkEm8YcMGKco7nAXUCcgDfGeIu0UCPAyR3jJBE0aBrS5LEtoGosYtyFTHT7I1A3ELRpjKYb8uXE3L5N3yTKgXS5Tl6SQVUjbqAaAgm7Wh7aWa2jaUxrGQNJ35qpIMBcs2lHVioGfAZNU+E9ug6gMvPk1N9aoxxGugGSSNyJIiC4Bj7zbZAIrA4Zxa2iszbPb3OXdpH0Wt3HiRpOZmNhEWGg6dJ69xaYXXD/hFeIFySXkMN3rlBCApKwiGpMIgxtgL6zkCKb0gR9zRBM/MaLRkKoeKV9AmQlt1zjY6T312AOa6PawfQ83fJCOSVRJGVQXMnKQM/RVLYyfAZ8qH7W/4WiE/TKhSmjVHdYjVHEiJETF3E1Ad3xwB0AFWR2l4YkcaFnKRyNKivHcFQ7atu9FggayQOg28qDSl7dRmGF4oXkMq27MRgpGLiQRDmNnrnWO6D8HfAOaZPSJatr0xSsyNpKBELY0u+o9/u92N8qxVhgAqCRQ/JxXg+dQldAWDsimdUYiUzgMvL3CyMzAY+yI6bVzw3inB4ztO5AXlgMZmATTIgVRyxjCyMB7fPegJB27tcoDDIGd9ADIinBSNw2797KSKQoy537uxwUi1TwVR8Qrzm64twhxgzOFOnWi8/S6qiRhXHLwRpjXyOx33NEH+suyxkSMQPEQzkfGeVgUBPyF8hSMC/aj5BQr/AK0bHPw3x58ic/o5VSn0mWA6yuo6ZaCdR8pjxj10BH7kT7RfyRTe4o/tE/JH7qmzQ5H6QbNt1kdx5pBO4+VYiDQbvuOP7RfyRXQgUdFUfEKwD2+tf/qD7LS5J/yqZO3cB6R3Z9llc/8ASoCMiloHlQ4e3MOccq7/ALHcf9Leuz22hzjlXf8AYrj/AKdBvCFftR8grrAofbtpHj63vf7HN82uX7bxjpbXreyzm/aooCPFKhj/AE7X7z4h/ZHpf6dj7zv/AOySD9lATinoUHb4eNlf/FayH9lSr25U/wAlvAP6LNn5OXQE1NmhUdvRn6zvcf0aX9PcqT/TuMdYLsf+lnPy+9fvoCelQw3b6EH6ncfHbTj/AOKpbDt3bSyLHqdGdtKa4pU1N5AvGBn46AipVU4rxWO2iaaZtEaYLNgnGSANgCTkkDbzoe/1ocO++Me2KX/p0BZTUKr6UOHH+PP5mb/p049JvDuvuj+6l+ZQFNKhQelHhv3yPyJfmVJ/rL4d99J+S/zaAnp6Fv8AWfw376Qe1XH/AC1wfSpwz78j8+j/ADaAsps0Kp6UuFn+Ww/GSP1ipF9JXDT/AC23+OQD9dAT0qHo+3/Dj0vbb88g/WanXtpYnH05bfn4/nUG1TVkL2ts2+Dd25/8+P51TDtHbeFxB+dT99Bo4p6zG7TWo63MH55PnVJDx23cgLPExOwAkQk+wA70F+lSpUGR2ufFhdHygm/wNUEV+ttHbhiqR8klmO28aJhR6yCxx+Aabt8+OG3Z6e8uPlGP21LxeaVIo+VysFokIkRnHfdEBGGXpnPxCgoHtTI7e8KJVZmVCuOvJEo1anA7rZDb53AxkGlD2immkjCKY4pIkzLpDaJ5F5gQgncBRg7Yy43Bqu3bOXQwWH31TGvwW0uzTPC5jBI1AaQR3vsutaknE545IlkEZRl0u6g/VmzoUqXyinbfv5J+x6kGsuIypYc+QmSXll8aNPfI2QKPwtvPeqEvEr2JZYn0yTtyhCYUwAGDKzkOQMjQ0mlmwNSrk9TqdmOJy3ECyygKXAYKFK4UgEdXbUD4Hb2VFwPtIZ5ZEMbKu7RPpYB0VtBOSADvpYFSRpkXxzQZ9hx66kmAdeVGFAPd1H3QFOuIncBdQJDDOdIGRkaoeHcdkaxD+61M2Y2YkoxAIB5fcgAVmwdijEHIydsGZqK4m0IzHJCgscdcAZ29dAraXUisQVLAHS2xGRnB8iOlSE0NcOvbwPIzRPLFIdcXehTlrj6mcHLeBDb+OcY302vLjwt1+OYD9SGg08U1ZouLn7jEPbO37IDTc+7+5Qfn3/8Ax6DUxSrMLXR+xgX+s7f8q1yFvPO3+ST99Bqih70gx6uGXn4mQ9ftRq/ZXfErK8liZBJFGWGNacxWXxyDnasntFcSrw2+in0l47QnUpY6g8brk6t86kO/jkUBD9GfpiOHTnmJzNWeg32Ixjw8/i8870c/7Ngx098+TmPUmgLdW4LJqKKNJciTupJuEGzDc94nbceO0Ho6/wBnQjyMy/kzSD9lAT0qYilQNNMqqWYhVAySTgADqSTsBVW141BKSI5onIGTokVsDzODtVvFDt32SLgLzWQBLhDy8AnnuHGcg7KBQbK8VhLsgljLqQGUOuoEnABGcgk7YpS8VhVdTSxquCdRdQuAQpOScYyQPaawxwGUpcwuqMk+s6zKxAZ1+xjKYQa8nZvI9au8W4CZY41jbkspQa0CgqqA4CZUjAYggEY2oL8vFYV06pY11405dRqz005Pez6qss4HUge31UNwdnnSaBwoISJI20ysoBQk5wVLSDDHZj7fOr/G+Cm4aLDlFXmaiuNRDoUwNSsPGg1DKM4yM4z18PP2euo572OMAu6KD0LMFB9mT7Ploc4b2ZmV1mkkzJpWFkypTkhApGrRqJ15kxnGSR66ms+z7ubYzqo9zxsg0yscseThjhVyPe2ypyOnXwDau+KQxECSWOMnprdVz7Mneu5r2NF1u6Kox3mYBd9huTjeob6zLtCwx73JqOeuNDqcflCsGTsjIFGmQsdsq0jIO5MsihGVdSYXWMj7agJ4LhXUMjBlPRlIIPhsRsawu1vwrIed5H+hJD+ytmxVwgDgKw2wrtIMDp3mAJPtFYXaiTNxw4Dxuifkgl/fQP6QT/B8v86H/OjrelnC41EDJCjJ6segHrND3pCbHD5ifAxH5JozWlx63jeMc2QRKskbai2j4LZxqDDGemc+NBM3GoQyrzU1N0Gc572nb+sCPaD5VJHfoxwrgsdeADv72dLbepiAfXQ/BwAJcBoJYmKajy5CzsglZXLAh9Ry2sgt90rUjhiiupHLxq84jGklVclNQB65bOQB7KC/FOpXUCCu+43GxOap23aKCRtKvkggHKso1HGFyVAydQwOpyKmtXijRVV0ALMF7w3YsTpGTuc52/8A5UFzwISCQM7YkkikOMqRy+XsCDkZ5Y3GMZoLD8Ui1IhddTllUdclPhD2jx9lNa3UMwPLKOFODpw2/wD3mqEPZ9opFMTgRiVpGV9bt3o9BCsXzuctvnc1PwbhLxPIzGMB8dyJSiahnL4LHDNkZx9qOtBbHC4vuUf5C/urv3DGNhGn5I/dU9KgqNwqE9YYz/UX91V5ezNq3wraA+2FD+ta06VBjHsbZfeVr/Z4/m0zdi7D7ytT/wCni+bW0K5YUGOnY2xHSytR7LeMf8tDvbbs3axRQGO1t43N1agMkSIwzKpOCqg9AaOsUOduB3LUed7a/wCZmgJRSpYpUA56Rzjhl1+L/WwFbLSYCAxs2cdACARggnJ23/VWN6RRnhtx7F/xrRGBQD3EeKWfKDSRK6mIzaeWrHGtSq6T9m0jDC+LA+IqWB7Me+JFH71Csqusa7ROHYaCPY23r9dYvEHsUkOdU2qUuU7hi1LqHL1SlY8LI7uEDEhyT4baHCOGxF8RySxaVAeBkjAMRd3VcFD72NbKCjYxtnIoJLviVpYKWWFY8rGTy0jjyrtoXUxKgYJ8T47ZrUtGGIiICndwMaMIpGdPdbYd1fg5G6/FTbsqmkjmy5960uShZFhbWirlMEA9SwYnxJwK07O3KLhpHkOc6n059ncVRj4qCtwvibStKrJp5b6chtSnxxkqveG2QMgZHeO+Lk6alYeYI+UU8cQUsR9kcnYDfAHgN9gOtdmgHfoqYbO2nJPKWONpcDJ5Zj+EMDPdbSTjw1Vlp2rkEcsL5WZIHfUzd8z6RJy1XGNtWFGSSEJxjBJL2eP0pB+KQfIoFWbi6CtGpBOtio8gQrP+pTQYXEO2YjV9MWt0LgrzFXSRMIU5jNgRq+dYJ8AetWuKSyTWsZiOlpGhyUZmAVmXVhkwxXBPeGNt9q12lUEZIBY4GSBk+XrrAn7YIs/JEVwxBAyIXxusjbalGr6mfUc5GQDQSWRuIEkVsyrHp0nDl21EMcFix0qDpAJZu7uaa84zcAXHLi1SIQI0ZJACoYAyM4BV9jqCINWF8TnF49o7cF1MyKYxlwzAaRkA6idhgkA77ZGetWIOIxuupZFIwDnI6McKfYSCB54oMGyu7uSe25sZVAhLkIyqzlHBJy50KG0gIwLHXnbGKqdvRiC/H21i/wDwGTH+OjOhD0hL9L3J87G6HyaPnUFi5vI1v7bUyhmj6EMWywYIFOnSoPfz3tyq93oR16Ov9nxetpj8s0hpp4831pkAgRkgkrs2lugI1Nt5HA+OuvR0P4Nt/WHPyyOaAkzTZpjT4oKnGI3a3lERIkMbhMHB1EHGD4HPQ+FDV/aXWqQS854gTo5LHW7hAI2YKQUGdiNl1qGOx2Krq6Ecbu3wUVmPsUEn9FDNl2rmZU1RqHUStOpV0ZUQx4KK2GyFkDbjvaGA6jALh3DLuJp5HAZ5I5NGg/xgJK8zU5HkEKhQBqB8CbQ4fdW4ykr3HcMao+O7pUmNmJPebXkM3Uhl27uTXte08jASlotGLY8vSdTC4C7o2vrqLYGk5C48cglu2YIxTBcDIB6Ejw9WemfDNBhcL91QmJJg82kOhkQg6smMpI+pgdhrUncnST41f7RxSPDoi3ZnjB3ZRo1gvqKkMF05zg1l2vGJnktyxAjkj5raQmAGbuqzOwOApUZUEkgnbOK0+GNJzplkk1BSuldAXusAQcg5O+ofFQYdpwy5juFZ3d40ZEJBlJIMQXuqXK8vWdzgsMZJOMiSINoKn3UYlml1455kZd+XpY98xgddB6hfAtnX4nJKJYAkiqjyaWBTUxwjybMWwM6AOnnWM/aW4xJ72owSEIGstpuRAxC6hg6TsC3XyoLVtI4uyzrPoIjCAiUgakAJfDcnY5zkE53z0retrwO0igMDGwU5GAcqGBU+IwR8eae0clF1fCwNXTIPjnSSAfYTU1As0N9o97vhxPhPL/kS0RmhvtB9e8P/ABs5/uH/AH0HPpB/2fP7E/zErV45bvJCVRQxLKcMdIwGBJyQd8Dy8ayu3x/g64xvjQOuf4xM+ytPjsUhhdoWZZUBZNPeyQD3SvRwRkYPjjGCAaCOw4eyXMjhFjjbOQJC/McldL6SoEZCgg4O+fUDUXEOAs8k8gfBeIRovdxrAfDFtGtSCwxhvDpVWzgZLxkZ7kqsarGxE7KW0sWdmzyCd+jLnOAMDAqtBayPaTrqumZMskmZ4ZHfR00swbY9QvcJIwAQcBxN2RdwGUJEFLOIVKkYxCgi1FO7qWIkuuCpYYJ3yZg0IvbyLLcorT7RlIM+6GGeSuG5pYxE6tW7d/V49KtcDguo0kjfHM1BlZ2kli0MAMKzMZCwwSVYjc7bb0BJSzUVsHCDmFS3iVUqvXwBZiNseJqWgVKuRXWaBs0s0qZHBGQQR5jpQPSp80xFAsbUM9tull6762/Wx/UKJ6GO3B+sv6db/wDOKAnFKkKegHfSEP4OuP5qn5HU1t3d2saF26DwAySTsFA8STgAeusP0hg/Q25x9oP8S1LbzO1wjTroUg8lc5w++rmY25hToASAA4BznIV+B9n544O9O2ts6o5NMsI3OAoGGUYxsGx6qybe4EV3GgQxyq+nTG+q3KOYw50nDQ/CUgBQGZRjV1o7JrCmkS4kgdImLRyFtbRlQFCspOojBznYAk5x0waDeqhwqTUZjnK81wvxABh8Thh8VSX8EjgLG4jz8JtOpgPwMnAb1kEDyNTWtqsaKiDCqMDx+Unck9STuTQdtTEdKTUqDN7P/W6D7Uuv5Dsv7Kk4pYNJyyj6GjfWCU1j4LIQRkeDHx8K44I3vbDymuB/fOf1Go+0fCEngcGNZHVH0ZUMQ2MjHrJAoIL7sxzwhllJcBkLqiDusQcKGDcsjA7ynO3sxbfhCNPzSSGBQ+ruCRR4eIlYH2Cofc7QBltoUVBEzoqqEHOzspxjqMfJ1rNvILmVYGhL6l5gkaRRC7qQpwowRGWIwCVOMHpkNQXl7MwrzVBYLLnUO7jJbXnOjLHVn4ROMmuuO8HWYagCZAY9g7KGEciuNQBCuBuRnPU1S9zXc1xKJGkigZNKKgjBXIXBL5ZtedYOBjf1AmvPbXEVrbJGZi6ga03YswUHQ0gbMS6vH4O2OmxAsPtoR9Ix+lpfI2t4v/Arf8tFkaeNCnpHUG0k/E3Y+W3kP/KKC+Yj7st2AOBGckKMAEN3S2c5Y6SBjHcPnUfo7H8G2/8ANb/G1Mlvi+iYLnMSgnSu2zkd4oSufIMufIgNT+j7/Zlv/Nb/ABtQEgFJmoa7SdrDbuIk5QkKatUzskYy2kZ0qSTsdsr0G+9ZkPH7ojUJBJ6ohDOn5KOkvn0JPqoDDiF0scLu66lVSSuAdX4IB2JJ2323rMvuOLAFaeNY2ZJCe+m5jCkR6jjUWHT+bS4RxeO8gkDjTpLRyodQxtnPeCsARuCQCPaKngtY15TtK8hydDSHJJlUbYCgDYbbDr5mgpnjFoLmJNEesxKyPhMhSGZEXfWMqjkYGBj1ipLftZE6a9Lj3vmaCBrBOnCYzjUdaY3wdY3qnELLl7llUvFEHkR4zriwqKrMoOBoIJ6Z1ZqwtjaFx3gHMLRDvYblwMATj7ZHA36g0Dvfq88MT2y8zSWAkMeUUHSSnXPQHu+rpWpxG75QDBS7uQiqMAsd23J2AADEnyB6nArILwpJq91S644tbnutriBLhm97IIyxA0Y64HqvcRvLeWEsZSqoFkEiEhl1ZCspxuThlxg53GN8UFa07SiSdYgihurB5AGVsurBVAOvBRhnIHlWxPYxupV0RlOQQygggkMQQR4kAn1iq3B7KJEDRBhqUZL6tRwWOWDYbUWZic75NPFx2FjLh8cneQsrKq4Gd2YAHbfYnags21mka6Y0VF64VQoz54G1Smo7W6WRA65wemQVPluGAI+MVJQI0Ndofr7h3424/wAh6JTQ52iP07w78bN/9vJQZfacIvD7/S+s6yWIBXDF17u53x+2iXj1wY4GYOI+8gL4B0q0ihj3ttlJ3PShHtGo+h/FMAj3xjht9wynbyB8vj6EUa3d7ywpxkF0TyxrOnPykUAxJxq6xi2BuSHYrIERQ8aIpK5LIm8jBNa+TEA6TWvPeTl4gmlY58YLKRJHhC7Lp6MWAIycaTnZq7uOOssmgR5UGNXcsBpaYhUULjLbkZ6YB2z0quvGLnRcMY4Mw7YEr4JCLISTyu6NLeR3oOO0HFZYNAWSEnLMyHUJXXV3EiAV87d0kjJOOmaIY22BII2Gx6j1GsSDj0pljieEDVGJXZWdlUEvhfqeM4X7IrvsM4qHgHaw3UMkoiyY9PdQkk6lDFRrRDqAPlg7YPkBJTA1jS8bL2jzxKQCG5RYfCzsj6SMgEnIB8MHxrZoHoXuLG691POgGkhoQv2QjCZV/hafq2T0zpb4qKKFuJ3dxG0o5wWNeSQ+lcqk8ul3csCvvaqwXbGCC2cUGfddnJljSKOPVHyJDpYjuyFUzDgnBDyAMPAEPnYit/gFoVeV1h9zxMECx4VSWXVqkKoSF1AqPM6MnwrKg7Sy6V1sNT8jlDRjnKZWSRkHmY9L4+xBB2BzVrsff3EnM90NviNlU6c6WDHWNKJhG6BTqZTG2WNAS0qWaYUD0NduDtZ/022/WaJaFPSFIQtl/Trb9bGgLBSpUqAf7fLnh9wPwR/iWtC8eJ45Vkzpj+GRkFSqiQMpG4IGCCNwfZWZ6Qmxw64P4K/41rq5JNtft584D+pEI/1qaDq8R5dNpKNQbLGXC4aKMgnYjuyaioO2Nyy4xhduGBUUKqhVGwAAAA9QHSs/jYKqkw6wtrYecZBWQevCnUB4lBWmGz0oHpUqYUCxSxSpGgxYWkhaVRBI6tIXUo0QGGCn7ORSDq1eFSfROX70l+N4P+qa1SaVBki/uPC2x7ZkH6ga559zn63XzyZwPV4Ia1GahTjl/dOboQRXBaJYljClYld31FnVmBDqvdz7CMUG4s9z9wj/AD5/6VNrufuUI/8AOY//AAVZubrlxM7Z7iFmxue6Mn1VzZcR1sylGRlCEhip2fOCCrEfYnyoKwS7P3uv5x/m5+WsbtjwuZ7KdpZY8Rw3DARxMuS0Eke5aRtsMTsPCi81i9tXxw68/o83+W1BDZ2qNNbyGUcwRJiLu75QjUfsvE4PhhvM1F6Px/B8Q8jMPkmkFNbwyG7s9m5ccBJYAaSzKq6Sep6Z2xjxzkYzeyoaW09zRsVy91zZB1RGuJlATO2tt8E5wFJ+1yG5wXh4eV7vJ98yqDC4MYwFfONWWC6tiBgjbOSeO1XZcXaAYTI1fCBG5XCvqXvZU7gdD49ARctrwxaY5gExhUkUYiYDYD/dt+CdvInwr8aaUyxRIx0yPk6SyOqIMMSwGCuWU4ON8DvAnAVOynAhGs6SFmbIiIaR5SIlTKgO5yQS7N6tePAAWouBurKJLkumtGCFQDmIDSoIOy7BiAMkg7gHFaVpZiNSFycnJZjlmbplj7AB6gABtWLx7g8kkpKoWZliEcmV95KOXdtzqyw0jug5wAcAUFuLs+cYkkDjmmXHLAXv6w6EZOVIcjeq0fZDGoiZtXf0OR3kJKaCDnvaQuDn4eo56nOfbcDuYtIVdaxpblAXGrKPl4sk7hVL6WPUMB4VtS8LMk0MpUqOsseoY1KMxswGzFW8vNSc6RgIbjgJCENMqxi3SHdcYKbiQsXx18MfHSuOzXfldJAC7ROisvcRo2ZzkAgsHdmY75BORvVrjlmZBGwTmiOTWY8qNQ0On2XdJBYMM/a+yh+47K3GjUpQSclIgpc6QvNdimcfxashVsdYsdCaAj4JEI05Rm50iZ1ktqYaiTg5YsAPgjUScLuSaqNEwmuMzW+JBtGyliNKgZcaxlSucjA6jfz54Hw6SGabMa6Xkkfma1zhmLgBQgOO9vljvnwqtxrg7yyzhbdSskITmEoAzKS2kjOrDA6ScfooNngnD2gi0MwO5OFBCKCc6EDMSFHgM7eGBgC8BWRwLh0kUkwf4GUWI6slkAJBbxBUMI99yIgT1rXzQPQz2l+vOHfj5R/7eSiXNDPad/pvh3ruJP8AIkoMvtAp9wcR1Mm5YlUYMFYlc52yCdmwfPoPEvv7BZUKOCRqDDDMhBU5BDKQQQQOhoP7Svmx4rgYwW8j0C5Oevh0PSjgGgoLwCLWjkMWTTgGR2UlfgsyliHYZ2ZsnpvsKtNYIRICu0udYyd8qEPs7qgbeVWM0s0FC84XEzCV8gqMEiR0GkHOGCsFYDf4WfGp4uHorBlUBlUICNu4Nwp8wPDPTJx1Oa/aBwLWckZHKkyP6h2+PpV2AEKAdyAAfaBvQcwWgRFRMqq7DfOAPDfPsqUilqpZoG3oZj7TTlpRygw5jRRnDousSmIBnYEOCoLkoNtJXriifNYV5xG2McyPG4VJAjAIylpnYMOXjBLFmVtQxuwOaCE9p5O63KTl8ieUnmNq1W5CsqjRgqWIw2RtnarFv2gaQhFjAm0sSjvgKyNGCpYK2QVkVlYDceXhZh4NbkxuI8FE0IO8ulCPgFc4A8wR4DPSrMPDIlk5ioofQseofc1JIX2AmgrcCvpZolkkRE1qrKEcvsRnvEouDnbAz7a06x+DTMJJYAqiOHSFK6sDI1cslvhtpKsSNhqxWxmgVB/pJ2SyPlfWx/Sw/bRgDQf6TPqFv/TLXf8Ar0BjSpUqAa9Ix/g24/mr/jWs+XtDB7iuYzIBJm6BUhshmeQgHbY4I/RVz0nk/Qq6x10D/GteAWfpQvLaFoBIWUiQdcMC4IzqAySCQc9duvkH1KpBGeoPxjFUOBnSrRfcXKDx7mA0fyIyj+qa+RbftBcIAEuJlA8FlcD2AA19Geha1n9wme4lkka4bUvMYuRGg0Kctvvgn2aaA/p6aq17xKKEZlkSMebsF+TJ3oLNMTWMe1cOe6JmH2y28pX4jo3+LNA3az00pbXQhjjLoEDSPy31qxJ7pjcx420nJP2VB6jrpKfOvKex3panv7+KCOMcohjIWADBVU95QrHHe0jdm+F08a9T1f8AfSgiu51jVnY4VFLE+QG59tYd1w69nGpboWudxGIElwPASMx3bz04A6DOMm5xZ+ZJFD1DMJH/ABcWGx8cnLGPEFqr9pe06WirqZVZzsW1EKoGS5VdzvhQNss6jIoBntF2d4nNFypDbXkWoMVBktJDp6DKsUIPkf0Go+FdtILGWT3VZz2TzyankfM0TNvuJAdlG+wGBmtfhPayWRmV44GZVVikE2uTQyK+QpGGI1brqHUYLZGdriMUVzZyBtLwyRE56gqVyGHs6jxGKDUt7kOAykMrAEMDkEHcEHxBG9Y/bdscOvP6PN0/Fmhr0IXbPwsBiTy5ZEX+b3Wx7AWNE/bJc8OvB/8ATzf5bUFmz4amqOXvalRQO+2nGnHwc6c7nfFYfYd0gsJJcfx127+ZZZpFx8igD4qJOHNmOP8AmJ/hFBfCL8R2CqQTqu7gE+AC3rE6vb7PPyoDBrghIklCs8mEcfY50MznG+R3SMesVTSyWC4QrkJIpiALEqjDvgID8EMA2w2yigV1xu4KS2xClsyMpwCSAY2JOB1woJq5xC3MkLBfhbMnqdcMp/KA/TQXErJ43whZZbdmQtpk727aQvLkOSAcfD07kdcVoWNwJEV16OqsPYwzVigBeFrOEiMZl5ih5JQVmAdgFxE/Ozuyl91wNQBHTFb1tPN9Dw4V+bySVVgS+rSdAYddXwcjrnNbJO9d4oBHiVjJbxSKZriVHikAJZtaPGuqPS0YD97DZJJLELnPjFFxZ1hlRTNkLC8ZKSs3L0xh92UknKvsTqJJ2owU7mm+OgE7+fXM7p7o0ukRYqs4wiylZQgIwjFNJ7oDYUkbmq8k9yqyNEZ+XHFK0SNq1OmcHOvvcwHvJqOrGx+FRbeyuInMYDSBWKg9CwGw6+J2qS2uVkRXQ5VhqB9R3oKHEbt4xA5EjAEiQRozneNtyqgnGrHh41l8OuG91Ss/ukhmHLHLuAoVkU5OpuUMEkYKAqQc70UeHSmNAHRc1Yhpa6bRLldSTBpsqMrJvmPBzhu7Hn7EjNXO0313w71XD7+f0vIdvOiYChztUPpjhx8roj5YJaDJ47IDw/iijqgl1HKkk6Q2+lFPQAb6j66M4SNK+wfqoW47blbDiWVwGjnYHbf3s9cb5GOp65rT467CyZhnGhC5XZhFsZCu/Xl6sY38t6CxfcfjjcxhZJZBjUkS6iuRtrJIVM+AYgnqKgXtUo+qwXESjfUyB1A8yYmfSPWQBtWFBw201EQaraU7lYy0DHI3LQts59bIc6auNbXMZASaNwDsJY9LfE0WkeRB0HrQbVzEtzHGUdWjLo5KkMHVDqCgg4xrC59QI8a0qC7S9nt7gSPCqxSbTGKUuOYzBUl0sqnqdLEbkFSR3c0aCgemzT09ByayZeDyH3QBJGRMysFkh1oMKqEMNY1ghR4jB+StYmnzQUuGWTRRRx69WjYkg7jfZRq7oBIA3OAMb9askN5jqMbfY7ZHXcnff1jY43ocTmPOtkBI1SMzYOMqkbHSfVqKbeqtJmoIorcKzEAd8gnA3JChcnffZQPiqampjQdChP0lfWsX9KtcfnVoszQt6SB9Jr4YubU/36UBXSpUqAW9J654Vd/i/wBTKa+VJ987eJr6w9I4/gu7z9yb9GDXyhdL1PQb4z1+Ogu9k+BNe3cNsu3McKT5L1dviUE19IcU7Ty20nuW1tkKxLGoLTKrBSoxohJUyADbOsbg15h/4eeE672acj6jFgeppTp/wq3y169214PDcG1SeNZEMr7MMjPJkI9Y6fooMeTjjt9cveR/gpA0SflRCRv7ypLHiVgrao3hDnfU7Dmn2tIeYep6moR2Ht1zyXntz5xXEgUf1WZl/RTzdmrrHdvmkXyuYIph+UOWaAhmmD9CDnxG/wCnxoS7Rejm0uyzurLI25dDuTsM94Hw2wMdBVeTstcK31tw+TfOqMSWr/lJqwfjqN4ruPYQXkePGG7juRv+DcDO36qC7wb0d2Vt8GDU2Ma3JZvaCdl8OgFbcHBY1Hd5qfzJ5UAz5APj9FC69ppkPfkljx988Plx+XA+np44xVm27aazhJLKYjOAlyY3J8O66Hf46DeHDHVtaTzAlVUlikndUkhe+hPVieo9ZO1ZPE+yjXL65WjnKyK6mSN1KlRgJqikUaBknTp6sT41fTjsgBL2s4Gcdwxy7+YCPn5BSHamAfVGeM77SRSx/wCJMfpoKstvdILrFtCzTKUVopdGhSukjS6KunUWk2bcsc+BrjifF5o+H3MSW1wZW54iVYw4CzO2kao2ZRpVs49WK17bj8EhwlxE58lkUnp5A5q00g38PHx//eTQDXopvIbTh0cUsiwyFpGZJTy2BLHGzgfYhaLOPTJLZXIR1fMEo7rBusbeVV0n1AEEEHB65BzvVDinBYXSQmCIkqwB0KGyQcEMBmgltu0TRpYIEBE6Q94t4aUDBQNyw1K3lpD+VeD9pO0tzHc3Nuk8qxLcTkRhyEzzWYkqOu+9en2PEHP0EbVy1WJMueWAxZI0KDU2rfIU4XOSPDJHnPpA7LFNd4DkS3d3G4P2LpK5XHqKA+wqfMYC52s9MNzeIEREgUFXyrMZNS/h93T1OwHQ9TUnZv0xcQt8CRluU8pc6vYHHez7Q1edDqfVR36I+zwuuIJrAMcIMzDqCVICA7dC5B/qmg+guzCye5Y+YnLZgzFM6tGtmcJnAyVBA6eFalMhrH7WySpbmSJyvLOpwGCFkwRpDFG04Yq2w3048aDYUV0TQZLw6+P8Zj/1TH/DbCo/oZffdx7PdEhP+RQGtC3pA7QT2Vm1xAI2ZGQMJASuljpPRlwckefs8RTFjfgfXA8MESk/rt6ocX7MXN1E0c8xdGwSpn0junI+DbDoQKDI7Cele6u75ILhIVWQPjQrBtSqWAyZCDnB8PKvR7x0to5plwNi+gsFUvv0zspc4z5nfr18ztvROI3WSMBHVgysLmTIYbg/UT+qiThvAX4nbaL/AFGJZJNIDBWdkdkDMyKndUZA2GrJJ6Cgmte18zSKpmtQrFwCySK40EKAy8zuF2zpB7xABx1AJrTiJLmOVdEgGdm1KyggFkbAzgkZBAIyPAgnJvSkEsaqNUdvH9TBIEeAFWTU3cJCDSA7AgZIzk0uWUeF3GhnuJpCCRlYuTIMNgkbBY874BIoObxpjZSXKTOsvLaZF2MYABdUKkb93AJzknJyKyxx73ZDwq4A0l7sBgOgZYp1YD1ZGR6iKvcZu+TwV2bY+5Qu/m6BAP8AiFCHYq3K2XCyejcQdhv4cuZf1g0BRecOeOx4pr+zFy4wpXblkZ3UZ2A3GQcD49vix1WioDvOI4h7JcBvkTUfiqjxLgggsb73x31wzHvY2HLf5W33Y7nA8qe2uJZuQYUV0twpbU2ktI0ONKd0/BV8knAyQM7HAEd1ZRyLpkRXXyZQw+Q0J9p+ActUNvzUXX74I5JSNODgaFJ2z9qBuFBwCa3/AKPRr9VDw/jFwv5wZj/4qtW98j/AdH/msD+o0AfPZmO4hQyyywgQty5SA2p5Qke4UOdBGoo2cgHJ23OBQvdXWOJkLCJZFgjIJIUqheTXoLDdjlBpyNupG2ZU7TyyMwhgHc+Es0oikz/MVXYA42ZsA+GaAkpUKz9uFhZRcxSxau6NOmZS34PLJkP5HQdBWknaSFpEiYvG8mrlrIjRmTTuSmoDOBvg4OPCg1c1Bf3wijaRs4UZwOpPQKvmSSAB5kVNmsdvpi5/3VsfiacjO/mI1P5T+aUFWbs5JM8Ek7lmDOZFWR0RFaNhoj0EasNpBY7tudhhROey4U5iuLqI+qdpV/Jm5goVuu2c0zu1tPpjQygKsOsyFCoRI3KsGeQZcYGwZeu5oi4V2l1SRRs/MWcO0MnLMZYR4yGU7bjdWGA2D3RsSEtwb6AFlMd4o3KFeRMR+CwJjdvUVTPnV3s/2hivIRNCTjJUqw0ujrsyOPsWFaIFAPoyuNdxxUqfezdkqPDPeDEe3AoPQRQn6Tj9IMfKa2P9+lFQoU9KJ/g2X1PAfkmjoC4U9MKVAPekJc8MvPxEh+QZr5PuBud+v7K+s+3zY4ZebZ94k2/qmvk+4UZJOCT6+lB7f/4c4cW923nKgz/NQnr/AFv016J2jXv2n45v8iavOfQVxy2gs5hLcQxs0+QryqhxoQZwxBIznejLtL2qs82591W50zHOJkOMwyrvg7bkUGpkeX/fjTP0xmsQdt7HB+nLb88mfEfbVGe3FgMfTtuPHaZP30G2HH/frpwo8PHH/ZrBft5w8fyuA4/3inpUaekGwz9dRev4X6MCgIHPhn9lQXPDYpe7JGj/AM9Qw+PINYz+kSw++oz1+xfof6hrodv+Hk4F3EPbkfrUUHTdibT+LjMOfuDvAf7sqPPwqGTsrMn1HiFymPCTlzj49S6v+Kpv9O7ADAu4M+YcH5MVzL2+sAPruLw6MSd/YPbQZ95wO+PwjYXQ3+rQOhx7RrFZIsbiP4XDFX8Kzu+Uc7+GUPxURH0hWB/lcXT1jr5ZFcP28sM/XcPj9mKDBHG+UBqHFLfr8OJZ0H9YpISPjqWDtvGSqjiEOo42uLdoT8bZRQfirdj7aWR6Xlv+eXf5Wq39HrN9jcWz+ppImH6TQDvZGOIW1lOIBz1iQNMPgvGspjKDKlXk2GkbNg7MMb1+2Npq4NenqY7+Z/8A3BX9TGjT0d2yHh1ucAj3xk9WZJMFfI6T4edCPaq+iXhfE4jIglN1N73rAc6pkYEKd+m/Sg8Ib5NvKva//D7Zd27kzvmJB8QZj+sfJXi7R5Ne0egnicccF0JJI48yoRqdVz3DnGSM4wOlB7JG2aze1J+k58/c2qROO2/3eH86n76z+1PFIjZz++x50nA1r1GDjrQX2OT8dJm/d1qpLxeEdJo8/wA9fl6+yo341CP46IHf7NP30Fsp5/8Af/eajyaqfRuEn6tF0276b/ppk4xEd+bGfY6/voLerbbIPyVk8C46YUeM291IBNP30jDpvM+y4YE49mxzVscUi398TJ/DX99eb3XDuJtNPNY30axtPN70Z1XSQ+CdLgocnJyKD0e64hbO3MeG61AqcC2uRqKHUmQqaH0ncas4rHtr+S8vVMlpcrCAyASK8KhNizyhkAkLlUAQN0GCDlgAozdo845yHw+qWfy9f2U3C4uM3RRZeIJEsis4PNRe6pVSPegDnLDbI6HyoN30udoec0fDoO/IzqXA+26JF7cnUfLC1v3vBhaw8JgznlXUKk+bcqXUfjYk/HWd2Y7JW/DpVkLC4kIJM7SRqEJByFQt8Jtu8zeJ3Hja4hx8XMlqDyw0fEFCqsgZmRVcczA8N+vT2UBV2mOLK59UE3+W1LsnaCKytkXO0UZOdyWZQzEnzJJJ9tc9q/rG6/o83+W1ScL4nFyYhzY86E21r9qPXQalVLnhULnLwxufNkUn5SKR4tCDjmx58ta/vpPxGPSSrxk4274AJ8ifCgDe13ZpIZYLuGNlSN8TJAAraW7qzIB0dTsSMEoSCcDFScOszFcjXzsvCVWS4wS7CQu2kBiFbRgkDTqxkDunBHbcZgnj3aPDZV0Zl2I7rIwzvg5B8D7DWVxu4iS2iRZkd0mgERLqzZ5ijBOd8RllJO+nJPjQef8AbG04nFdyXFurjIEavASx0DIAZQp8d9wQC2Qabsf6MJTMLviDB3wTynAlJOMAyM2RkdQBncDfrXpw4lCASJYvy0/fUQ4vCP46P8tP30Fb6BqgzE80PTAjmfT+Q5ZMerTVN+DXCQGGOcPGSSyyx99wWLurSRldnJOTpzhj51ptxaLP1WP84p/bUf0Vi8JY+v26+Px0GZY2cdslwq2DRe6QeY9pIr7kMMhZCjJjJwFUgFulYvFe0ixrBJMdLwPGqRNBJB3SY3cliGGByuWNKgbnoCMF/wBEYunMj9XfH767PEYwCDKgB/3i4+PegXHO1SwcOlu8rlItQCuJAJWGlU1Lse+QM1iehXhRi4art1nkeX1kbID8YXP9ao+JWnDJsiUWh8SS0QJPtBB+PNR217BAoW34gIlUBVTnxSxgAbALLqYAdNmH6KD0bFCPpV24XOfIwn++jrPuvSCbeMu81ncqo6RycqU74wq6pFdj5ZUeyovSH2lt5+ESNHNGxYQOsetC/wBUjfSVDZzjqPUaD0QUqZTkUqBOgIIIBB2IO4I8jVVeDwAYEMQHkI1/dSpUHX0Kh+5R/kL+6mPCIPuMX5C/upqVB39DYvuUf5A/dTjh0X3NPyR+6lSoO/cqfaL8gqTQPIUqVByBT6B5U1KgYwqOij5KfQPIU1KgbSMdKikt1+1X5BSpUCk4XC3wooz7UU/sqA9nbX72g2/3SfupUqC7HGFACgADYADAA8gPCqd1wC2lbXLbwyMfsniRm226kZpUqCD/AEPsvvO2/MR/Npj2OsfvK1/MR/NpUqCGTsbY6gPcVr4/xEfzaqy9jLELn3Fa52/k8fzaelQUz2Qssn6Ttun3CP5tJex9j9523X7hH82lSoIn7HWOT9J2v5iP1/g0x7H2O30nbfmI/m0qVA3+h1jv9J2v5iP5tcL2PsjnNnbHr/ER+v8ABpUqCK47H2Qx9J23UfxEfzaqRdlbPnAe5LfG+3JT5tKlQb1l2Sssj6Utuv3CP5tadv2btY5FZLaBGV8hliRSDg7ggZFKlQazxBsggEHIIIyCCNwfMVm/6HWP3la/mI/m0qVAw7F2H3la/wBnj+bVK77GWIYYsrX8xH82lSoLR7F2G30la/2eP5tV37F2AO1lajYfyeP5tNSoK0/Y+xzj3HbY/ER/NpDsZY/eVr+Yj+bT0qCNuxdhn6yten3vH82uW7F2GB9JWvj/ACeP5tKlQcr2MsM/WVr/AGeP5tRjsbY5+srXr9wj9f4NKlQX7TsVYbfSVr4fyeP5taA7FWH3ja/2eP5tKlQN/obY6vrK16fcI/m12Ox1iDkWVqD58iP5tKlQa9KlSoP/2Q=="/>
          <p:cNvSpPr>
            <a:spLocks noChangeAspect="1" noChangeArrowheads="1"/>
          </p:cNvSpPr>
          <p:nvPr/>
        </p:nvSpPr>
        <p:spPr bwMode="auto">
          <a:xfrm>
            <a:off x="0" y="-604838"/>
            <a:ext cx="3695700" cy="123825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6564" name="AutoShape 4" descr="data:image/jpeg;base64,/9j/4AAQSkZJRgABAQAAAQABAAD/2wCEAAkGBhQSERUUExQWFRUWGRgYGRcXFxwXGBwXFxwdGBwYGBwcHSYeGBwjHB0cIi8gJCcpLCwsGB4xNTAqNSYrLCkBCQoKBQUFDQUFDSkYEhgpKSkpKSkpKSkpKSkpKSkpKSkpKSkpKSkpKSkpKSkpKSkpKSkpKSkpKSkpKSkpKSkpKf/AABEIAIIBhAMBIgACEQEDEQH/xAAcAAABBQEBAQAAAAAAAAAAAAAGAAEDBAUCBwj/xABXEAACAQMCAwQDBhAKCAUFAAABAgMABBESIQUTMQYiQVEHYXEUIzKBkdIVJDM0QlJTVGJzkpOhscHRJUNEcnSClKOysxYXNWOiwtPwCIOEpMNktNTh8f/EABQBAQAAAAAAAAAAAAAAAAAAAAD/xAAUEQEAAAAAAAAAAAAAAAAAAAAA/9oADAMBAAIRAxEAPwD2DtBf+57WecKGMUbyYOwOhScE/FQhfekOa3EiTwQiZBrAR2ZHRoJ5l0kqCp1QlTkYxuDRtxW1jkhkSX6myMr76e4QdW/ht40ENacGZGDXSPuSztcl5DmJ4MFixJAjdgANhnNBNaelWFRL7qjeHQ0oVgpaN+UoYqreMmD8H9NPN6WrYwl4oppmCzMUVVOnkY1cxlYqq95TqBYYPj0rP+h3BHL5m1hxJ3DLIUVpQFd0H2LkADUPKp7X6GIpUC7kzHLCxMF25ZJypcE8vqdIxjGMbUBZ9GyyWrLHpa4Ze6+xVShkbOPEKpHtIoeue3zx3rQGNGjWYQ4AkEm8YcMGKco7nAXUCcgDfGeIu0UCPAyR3jJBE0aBrS5LEtoGosYtyFTHT7I1A3ELRpjKYb8uXE3L5N3yTKgXS5Tl6SQVUjbqAaAgm7Wh7aWa2jaUxrGQNJ35qpIMBcs2lHVioGfAZNU+E9ug6gMvPk1N9aoxxGugGSSNyJIiC4Bj7zbZAIrA4Zxa2iszbPb3OXdpH0Wt3HiRpOZmNhEWGg6dJ69xaYXXD/hFeIFySXkMN3rlBCApKwiGpMIgxtgL6zkCKb0gR9zRBM/MaLRkKoeKV9AmQlt1zjY6T312AOa6PawfQ83fJCOSVRJGVQXMnKQM/RVLYyfAZ8qH7W/4WiE/TKhSmjVHdYjVHEiJETF3E1Ad3xwB0AFWR2l4YkcaFnKRyNKivHcFQ7atu9FggayQOg28qDSl7dRmGF4oXkMq27MRgpGLiQRDmNnrnWO6D8HfAOaZPSJatr0xSsyNpKBELY0u+o9/u92N8qxVhgAqCRQ/JxXg+dQldAWDsimdUYiUzgMvL3CyMzAY+yI6bVzw3inB4ztO5AXlgMZmATTIgVRyxjCyMB7fPegJB27tcoDDIGd9ADIinBSNw2797KSKQoy537uxwUi1TwVR8Qrzm64twhxgzOFOnWi8/S6qiRhXHLwRpjXyOx33NEH+suyxkSMQPEQzkfGeVgUBPyF8hSMC/aj5BQr/AK0bHPw3x58ic/o5VSn0mWA6yuo6ZaCdR8pjxj10BH7kT7RfyRTe4o/tE/JH7qmzQ5H6QbNt1kdx5pBO4+VYiDQbvuOP7RfyRXQgUdFUfEKwD2+tf/qD7LS5J/yqZO3cB6R3Z9llc/8ASoCMiloHlQ4e3MOccq7/ALHcf9Leuz22hzjlXf8AYrj/AKdBvCFftR8grrAofbtpHj63vf7HN82uX7bxjpbXreyzm/aooCPFKhj/AE7X7z4h/ZHpf6dj7zv/AOySD9lATinoUHb4eNlf/FayH9lSr25U/wAlvAP6LNn5OXQE1NmhUdvRn6zvcf0aX9PcqT/TuMdYLsf+lnPy+9fvoCelQw3b6EH6ncfHbTj/AOKpbDt3bSyLHqdGdtKa4pU1N5AvGBn46AipVU4rxWO2iaaZtEaYLNgnGSANgCTkkDbzoe/1ocO++Me2KX/p0BZTUKr6UOHH+PP5mb/p049JvDuvuj+6l+ZQFNKhQelHhv3yPyJfmVJ/rL4d99J+S/zaAnp6Fv8AWfw376Qe1XH/AC1wfSpwz78j8+j/ADaAsps0Kp6UuFn+Ww/GSP1ipF9JXDT/AC23+OQD9dAT0qHo+3/Dj0vbb88g/WanXtpYnH05bfn4/nUG1TVkL2ts2+Dd25/8+P51TDtHbeFxB+dT99Bo4p6zG7TWo63MH55PnVJDx23cgLPExOwAkQk+wA70F+lSpUGR2ufFhdHygm/wNUEV+ttHbhiqR8klmO28aJhR6yCxx+Aabt8+OG3Z6e8uPlGP21LxeaVIo+VysFokIkRnHfdEBGGXpnPxCgoHtTI7e8KJVZmVCuOvJEo1anA7rZDb53AxkGlD2immkjCKY4pIkzLpDaJ5F5gQgncBRg7Yy43Bqu3bOXQwWH31TGvwW0uzTPC5jBI1AaQR3vsutaknE545IlkEZRl0u6g/VmzoUqXyinbfv5J+x6kGsuIypYc+QmSXll8aNPfI2QKPwtvPeqEvEr2JZYn0yTtyhCYUwAGDKzkOQMjQ0mlmwNSrk9TqdmOJy3ECyygKXAYKFK4UgEdXbUD4Hb2VFwPtIZ5ZEMbKu7RPpYB0VtBOSADvpYFSRpkXxzQZ9hx66kmAdeVGFAPd1H3QFOuIncBdQJDDOdIGRkaoeHcdkaxD+61M2Y2YkoxAIB5fcgAVmwdijEHIydsGZqK4m0IzHJCgscdcAZ29dAraXUisQVLAHS2xGRnB8iOlSE0NcOvbwPIzRPLFIdcXehTlrj6mcHLeBDb+OcY302vLjwt1+OYD9SGg08U1ZouLn7jEPbO37IDTc+7+5Qfn3/8Ax6DUxSrMLXR+xgX+s7f8q1yFvPO3+ST99Bqih70gx6uGXn4mQ9ftRq/ZXfErK8liZBJFGWGNacxWXxyDnasntFcSrw2+in0l47QnUpY6g8brk6t86kO/jkUBD9GfpiOHTnmJzNWeg32Ixjw8/i8870c/7Ngx098+TmPUmgLdW4LJqKKNJciTupJuEGzDc94nbceO0Ho6/wBnQjyMy/kzSD9lAT0qYilQNNMqqWYhVAySTgADqSTsBVW141BKSI5onIGTokVsDzODtVvFDt32SLgLzWQBLhDy8AnnuHGcg7KBQbK8VhLsgljLqQGUOuoEnABGcgk7YpS8VhVdTSxquCdRdQuAQpOScYyQPaawxwGUpcwuqMk+s6zKxAZ1+xjKYQa8nZvI9au8W4CZY41jbkspQa0CgqqA4CZUjAYggEY2oL8vFYV06pY11405dRqz005Pez6qss4HUge31UNwdnnSaBwoISJI20ysoBQk5wVLSDDHZj7fOr/G+Cm4aLDlFXmaiuNRDoUwNSsPGg1DKM4yM4z18PP2euo572OMAu6KD0LMFB9mT7Ploc4b2ZmV1mkkzJpWFkypTkhApGrRqJ15kxnGSR66ms+z7ubYzqo9zxsg0yscseThjhVyPe2ypyOnXwDau+KQxECSWOMnprdVz7Mneu5r2NF1u6Kox3mYBd9huTjeob6zLtCwx73JqOeuNDqcflCsGTsjIFGmQsdsq0jIO5MsihGVdSYXWMj7agJ4LhXUMjBlPRlIIPhsRsawu1vwrIed5H+hJD+ytmxVwgDgKw2wrtIMDp3mAJPtFYXaiTNxw4Dxuifkgl/fQP6QT/B8v86H/OjrelnC41EDJCjJ6segHrND3pCbHD5ifAxH5JozWlx63jeMc2QRKskbai2j4LZxqDDGemc+NBM3GoQyrzU1N0Gc572nb+sCPaD5VJHfoxwrgsdeADv72dLbepiAfXQ/BwAJcBoJYmKajy5CzsglZXLAh9Ry2sgt90rUjhiiupHLxq84jGklVclNQB65bOQB7KC/FOpXUCCu+43GxOap23aKCRtKvkggHKso1HGFyVAydQwOpyKmtXijRVV0ALMF7w3YsTpGTuc52/8A5UFzwISCQM7YkkikOMqRy+XsCDkZ5Y3GMZoLD8Ui1IhddTllUdclPhD2jx9lNa3UMwPLKOFODpw2/wD3mqEPZ9opFMTgRiVpGV9bt3o9BCsXzuctvnc1PwbhLxPIzGMB8dyJSiahnL4LHDNkZx9qOtBbHC4vuUf5C/urv3DGNhGn5I/dU9KgqNwqE9YYz/UX91V5ezNq3wraA+2FD+ta06VBjHsbZfeVr/Z4/m0zdi7D7ytT/wCni+bW0K5YUGOnY2xHSytR7LeMf8tDvbbs3axRQGO1t43N1agMkSIwzKpOCqg9AaOsUOduB3LUed7a/wCZmgJRSpYpUA56Rzjhl1+L/WwFbLSYCAxs2cdACARggnJ23/VWN6RRnhtx7F/xrRGBQD3EeKWfKDSRK6mIzaeWrHGtSq6T9m0jDC+LA+IqWB7Me+JFH71Csqusa7ROHYaCPY23r9dYvEHsUkOdU2qUuU7hi1LqHL1SlY8LI7uEDEhyT4baHCOGxF8RySxaVAeBkjAMRd3VcFD72NbKCjYxtnIoJLviVpYKWWFY8rGTy0jjyrtoXUxKgYJ8T47ZrUtGGIiICndwMaMIpGdPdbYd1fg5G6/FTbsqmkjmy5960uShZFhbWirlMEA9SwYnxJwK07O3KLhpHkOc6n059ncVRj4qCtwvibStKrJp5b6chtSnxxkqveG2QMgZHeO+Lk6alYeYI+UU8cQUsR9kcnYDfAHgN9gOtdmgHfoqYbO2nJPKWONpcDJ5Zj+EMDPdbSTjw1Vlp2rkEcsL5WZIHfUzd8z6RJy1XGNtWFGSSEJxjBJL2eP0pB+KQfIoFWbi6CtGpBOtio8gQrP+pTQYXEO2YjV9MWt0LgrzFXSRMIU5jNgRq+dYJ8AetWuKSyTWsZiOlpGhyUZmAVmXVhkwxXBPeGNt9q12lUEZIBY4GSBk+XrrAn7YIs/JEVwxBAyIXxusjbalGr6mfUc5GQDQSWRuIEkVsyrHp0nDl21EMcFix0qDpAJZu7uaa84zcAXHLi1SIQI0ZJACoYAyM4BV9jqCINWF8TnF49o7cF1MyKYxlwzAaRkA6idhgkA77ZGetWIOIxuupZFIwDnI6McKfYSCB54oMGyu7uSe25sZVAhLkIyqzlHBJy50KG0gIwLHXnbGKqdvRiC/H21i/wDwGTH+OjOhD0hL9L3J87G6HyaPnUFi5vI1v7bUyhmj6EMWywYIFOnSoPfz3tyq93oR16Ov9nxetpj8s0hpp4831pkAgRkgkrs2lugI1Nt5HA+OuvR0P4Nt/WHPyyOaAkzTZpjT4oKnGI3a3lERIkMbhMHB1EHGD4HPQ+FDV/aXWqQS854gTo5LHW7hAI2YKQUGdiNl1qGOx2Krq6Ecbu3wUVmPsUEn9FDNl2rmZU1RqHUStOpV0ZUQx4KK2GyFkDbjvaGA6jALh3DLuJp5HAZ5I5NGg/xgJK8zU5HkEKhQBqB8CbQ4fdW4ykr3HcMao+O7pUmNmJPebXkM3Uhl27uTXte08jASlotGLY8vSdTC4C7o2vrqLYGk5C48cglu2YIxTBcDIB6Ejw9WemfDNBhcL91QmJJg82kOhkQg6smMpI+pgdhrUncnST41f7RxSPDoi3ZnjB3ZRo1gvqKkMF05zg1l2vGJnktyxAjkj5raQmAGbuqzOwOApUZUEkgnbOK0+GNJzplkk1BSuldAXusAQcg5O+ofFQYdpwy5juFZ3d40ZEJBlJIMQXuqXK8vWdzgsMZJOMiSINoKn3UYlml1455kZd+XpY98xgddB6hfAtnX4nJKJYAkiqjyaWBTUxwjybMWwM6AOnnWM/aW4xJ72owSEIGstpuRAxC6hg6TsC3XyoLVtI4uyzrPoIjCAiUgakAJfDcnY5zkE53z0retrwO0igMDGwU5GAcqGBU+IwR8eae0clF1fCwNXTIPjnSSAfYTU1As0N9o97vhxPhPL/kS0RmhvtB9e8P/ABs5/uH/AH0HPpB/2fP7E/zErV45bvJCVRQxLKcMdIwGBJyQd8Dy8ayu3x/g64xvjQOuf4xM+ytPjsUhhdoWZZUBZNPeyQD3SvRwRkYPjjGCAaCOw4eyXMjhFjjbOQJC/McldL6SoEZCgg4O+fUDUXEOAs8k8gfBeIRovdxrAfDFtGtSCwxhvDpVWzgZLxkZ7kqsarGxE7KW0sWdmzyCd+jLnOAMDAqtBayPaTrqumZMskmZ4ZHfR00swbY9QvcJIwAQcBxN2RdwGUJEFLOIVKkYxCgi1FO7qWIkuuCpYYJ3yZg0IvbyLLcorT7RlIM+6GGeSuG5pYxE6tW7d/V49KtcDguo0kjfHM1BlZ2kli0MAMKzMZCwwSVYjc7bb0BJSzUVsHCDmFS3iVUqvXwBZiNseJqWgVKuRXWaBs0s0qZHBGQQR5jpQPSp80xFAsbUM9tull6762/Wx/UKJ6GO3B+sv6db/wDOKAnFKkKegHfSEP4OuP5qn5HU1t3d2saF26DwAySTsFA8STgAeusP0hg/Q25x9oP8S1LbzO1wjTroUg8lc5w++rmY25hToASAA4BznIV+B9n544O9O2ts6o5NMsI3OAoGGUYxsGx6qybe4EV3GgQxyq+nTG+q3KOYw50nDQ/CUgBQGZRjV1o7JrCmkS4kgdImLRyFtbRlQFCspOojBznYAk5x0waDeqhwqTUZjnK81wvxABh8Thh8VSX8EjgLG4jz8JtOpgPwMnAb1kEDyNTWtqsaKiDCqMDx+Unck9STuTQdtTEdKTUqDN7P/W6D7Uuv5Dsv7Kk4pYNJyyj6GjfWCU1j4LIQRkeDHx8K44I3vbDymuB/fOf1Go+0fCEngcGNZHVH0ZUMQ2MjHrJAoIL7sxzwhllJcBkLqiDusQcKGDcsjA7ynO3sxbfhCNPzSSGBQ+ruCRR4eIlYH2Cofc7QBltoUVBEzoqqEHOzspxjqMfJ1rNvILmVYGhL6l5gkaRRC7qQpwowRGWIwCVOMHpkNQXl7MwrzVBYLLnUO7jJbXnOjLHVn4ROMmuuO8HWYagCZAY9g7KGEciuNQBCuBuRnPU1S9zXc1xKJGkigZNKKgjBXIXBL5ZtedYOBjf1AmvPbXEVrbJGZi6ga03YswUHQ0gbMS6vH4O2OmxAsPtoR9Ix+lpfI2t4v/Arf8tFkaeNCnpHUG0k/E3Y+W3kP/KKC+Yj7st2AOBGckKMAEN3S2c5Y6SBjHcPnUfo7H8G2/8ANb/G1Mlvi+iYLnMSgnSu2zkd4oSufIMufIgNT+j7/Zlv/Nb/ABtQEgFJmoa7SdrDbuIk5QkKatUzskYy2kZ0qSTsdsr0G+9ZkPH7ojUJBJ6ohDOn5KOkvn0JPqoDDiF0scLu66lVSSuAdX4IB2JJ2323rMvuOLAFaeNY2ZJCe+m5jCkR6jjUWHT+bS4RxeO8gkDjTpLRyodQxtnPeCsARuCQCPaKngtY15TtK8hydDSHJJlUbYCgDYbbDr5mgpnjFoLmJNEesxKyPhMhSGZEXfWMqjkYGBj1ipLftZE6a9Lj3vmaCBrBOnCYzjUdaY3wdY3qnELLl7llUvFEHkR4zriwqKrMoOBoIJ6Z1ZqwtjaFx3gHMLRDvYblwMATj7ZHA36g0Dvfq88MT2y8zSWAkMeUUHSSnXPQHu+rpWpxG75QDBS7uQiqMAsd23J2AADEnyB6nArILwpJq91S644tbnutriBLhm97IIyxA0Y64HqvcRvLeWEsZSqoFkEiEhl1ZCspxuThlxg53GN8UFa07SiSdYgihurB5AGVsurBVAOvBRhnIHlWxPYxupV0RlOQQygggkMQQR4kAn1iq3B7KJEDRBhqUZL6tRwWOWDYbUWZic75NPFx2FjLh8cneQsrKq4Gd2YAHbfYnags21mka6Y0VF64VQoz54G1Smo7W6WRA65wemQVPluGAI+MVJQI0Ndofr7h3424/wAh6JTQ52iP07w78bN/9vJQZfacIvD7/S+s6yWIBXDF17u53x+2iXj1wY4GYOI+8gL4B0q0ihj3ttlJ3PShHtGo+h/FMAj3xjht9wynbyB8vj6EUa3d7ywpxkF0TyxrOnPykUAxJxq6xi2BuSHYrIERQ8aIpK5LIm8jBNa+TEA6TWvPeTl4gmlY58YLKRJHhC7Lp6MWAIycaTnZq7uOOssmgR5UGNXcsBpaYhUULjLbkZ6YB2z0quvGLnRcMY4Mw7YEr4JCLISTyu6NLeR3oOO0HFZYNAWSEnLMyHUJXXV3EiAV87d0kjJOOmaIY22BII2Gx6j1GsSDj0pljieEDVGJXZWdlUEvhfqeM4X7IrvsM4qHgHaw3UMkoiyY9PdQkk6lDFRrRDqAPlg7YPkBJTA1jS8bL2jzxKQCG5RYfCzsj6SMgEnIB8MHxrZoHoXuLG691POgGkhoQv2QjCZV/hafq2T0zpb4qKKFuJ3dxG0o5wWNeSQ+lcqk8ul3csCvvaqwXbGCC2cUGfddnJljSKOPVHyJDpYjuyFUzDgnBDyAMPAEPnYit/gFoVeV1h9zxMECx4VSWXVqkKoSF1AqPM6MnwrKg7Sy6V1sNT8jlDRjnKZWSRkHmY9L4+xBB2BzVrsff3EnM90NviNlU6c6WDHWNKJhG6BTqZTG2WNAS0qWaYUD0NduDtZ/022/WaJaFPSFIQtl/Trb9bGgLBSpUqAf7fLnh9wPwR/iWtC8eJ45Vkzpj+GRkFSqiQMpG4IGCCNwfZWZ6Qmxw64P4K/41rq5JNtft584D+pEI/1qaDq8R5dNpKNQbLGXC4aKMgnYjuyaioO2Nyy4xhduGBUUKqhVGwAAAA9QHSs/jYKqkw6wtrYecZBWQevCnUB4lBWmGz0oHpUqYUCxSxSpGgxYWkhaVRBI6tIXUo0QGGCn7ORSDq1eFSfROX70l+N4P+qa1SaVBki/uPC2x7ZkH6ga559zn63XzyZwPV4Ia1GahTjl/dOboQRXBaJYljClYld31FnVmBDqvdz7CMUG4s9z9wj/AD5/6VNrufuUI/8AOY//AAVZubrlxM7Z7iFmxue6Mn1VzZcR1sylGRlCEhip2fOCCrEfYnyoKwS7P3uv5x/m5+WsbtjwuZ7KdpZY8Rw3DARxMuS0Eke5aRtsMTsPCi81i9tXxw68/o83+W1BDZ2qNNbyGUcwRJiLu75QjUfsvE4PhhvM1F6Px/B8Q8jMPkmkFNbwyG7s9m5ccBJYAaSzKq6Sep6Z2xjxzkYzeyoaW09zRsVy91zZB1RGuJlATO2tt8E5wFJ+1yG5wXh4eV7vJ98yqDC4MYwFfONWWC6tiBgjbOSeO1XZcXaAYTI1fCBG5XCvqXvZU7gdD49ARctrwxaY5gExhUkUYiYDYD/dt+CdvInwr8aaUyxRIx0yPk6SyOqIMMSwGCuWU4ON8DvAnAVOynAhGs6SFmbIiIaR5SIlTKgO5yQS7N6tePAAWouBurKJLkumtGCFQDmIDSoIOy7BiAMkg7gHFaVpZiNSFycnJZjlmbplj7AB6gABtWLx7g8kkpKoWZliEcmV95KOXdtzqyw0jug5wAcAUFuLs+cYkkDjmmXHLAXv6w6EZOVIcjeq0fZDGoiZtXf0OR3kJKaCDnvaQuDn4eo56nOfbcDuYtIVdaxpblAXGrKPl4sk7hVL6WPUMB4VtS8LMk0MpUqOsseoY1KMxswGzFW8vNSc6RgIbjgJCENMqxi3SHdcYKbiQsXx18MfHSuOzXfldJAC7ROisvcRo2ZzkAgsHdmY75BORvVrjlmZBGwTmiOTWY8qNQ0On2XdJBYMM/a+yh+47K3GjUpQSclIgpc6QvNdimcfxashVsdYsdCaAj4JEI05Rm50iZ1ktqYaiTg5YsAPgjUScLuSaqNEwmuMzW+JBtGyliNKgZcaxlSucjA6jfz54Hw6SGabMa6Xkkfma1zhmLgBQgOO9vljvnwqtxrg7yyzhbdSskITmEoAzKS2kjOrDA6ScfooNngnD2gi0MwO5OFBCKCc6EDMSFHgM7eGBgC8BWRwLh0kUkwf4GUWI6slkAJBbxBUMI99yIgT1rXzQPQz2l+vOHfj5R/7eSiXNDPad/pvh3ruJP8AIkoMvtAp9wcR1Mm5YlUYMFYlc52yCdmwfPoPEvv7BZUKOCRqDDDMhBU5BDKQQQQOhoP7Svmx4rgYwW8j0C5Oevh0PSjgGgoLwCLWjkMWTTgGR2UlfgsyliHYZ2ZsnpvsKtNYIRICu0udYyd8qEPs7qgbeVWM0s0FC84XEzCV8gqMEiR0GkHOGCsFYDf4WfGp4uHorBlUBlUICNu4Nwp8wPDPTJx1Oa/aBwLWckZHKkyP6h2+PpV2AEKAdyAAfaBvQcwWgRFRMqq7DfOAPDfPsqUilqpZoG3oZj7TTlpRygw5jRRnDousSmIBnYEOCoLkoNtJXriifNYV5xG2McyPG4VJAjAIylpnYMOXjBLFmVtQxuwOaCE9p5O63KTl8ieUnmNq1W5CsqjRgqWIw2RtnarFv2gaQhFjAm0sSjvgKyNGCpYK2QVkVlYDceXhZh4NbkxuI8FE0IO8ulCPgFc4A8wR4DPSrMPDIlk5ioofQseofc1JIX2AmgrcCvpZolkkRE1qrKEcvsRnvEouDnbAz7a06x+DTMJJYAqiOHSFK6sDI1cslvhtpKsSNhqxWxmgVB/pJ2SyPlfWx/Sw/bRgDQf6TPqFv/TLXf8Ar0BjSpUqAa9Ix/g24/mr/jWs+XtDB7iuYzIBJm6BUhshmeQgHbY4I/RVz0nk/Qq6x10D/GteAWfpQvLaFoBIWUiQdcMC4IzqAySCQc9duvkH1KpBGeoPxjFUOBnSrRfcXKDx7mA0fyIyj+qa+RbftBcIAEuJlA8FlcD2AA19Geha1n9wme4lkka4bUvMYuRGg0Kctvvgn2aaA/p6aq17xKKEZlkSMebsF+TJ3oLNMTWMe1cOe6JmH2y28pX4jo3+LNA3az00pbXQhjjLoEDSPy31qxJ7pjcx420nJP2VB6jrpKfOvKex3panv7+KCOMcohjIWADBVU95QrHHe0jdm+F08a9T1f8AfSgiu51jVnY4VFLE+QG59tYd1w69nGpboWudxGIElwPASMx3bz04A6DOMm5xZ+ZJFD1DMJH/ABcWGx8cnLGPEFqr9pe06WirqZVZzsW1EKoGS5VdzvhQNss6jIoBntF2d4nNFypDbXkWoMVBktJDp6DKsUIPkf0Go+FdtILGWT3VZz2TzyankfM0TNvuJAdlG+wGBmtfhPayWRmV44GZVVikE2uTQyK+QpGGI1brqHUYLZGdriMUVzZyBtLwyRE56gqVyGHs6jxGKDUt7kOAykMrAEMDkEHcEHxBG9Y/bdscOvP6PN0/Fmhr0IXbPwsBiTy5ZEX+b3Wx7AWNE/bJc8OvB/8ATzf5bUFmz4amqOXvalRQO+2nGnHwc6c7nfFYfYd0gsJJcfx127+ZZZpFx8igD4qJOHNmOP8AmJ/hFBfCL8R2CqQTqu7gE+AC3rE6vb7PPyoDBrghIklCs8mEcfY50MznG+R3SMesVTSyWC4QrkJIpiALEqjDvgID8EMA2w2yigV1xu4KS2xClsyMpwCSAY2JOB1woJq5xC3MkLBfhbMnqdcMp/KA/TQXErJ43whZZbdmQtpk727aQvLkOSAcfD07kdcVoWNwJEV16OqsPYwzVigBeFrOEiMZl5ih5JQVmAdgFxE/Ozuyl91wNQBHTFb1tPN9Dw4V+bySVVgS+rSdAYddXwcjrnNbJO9d4oBHiVjJbxSKZriVHikAJZtaPGuqPS0YD97DZJJLELnPjFFxZ1hlRTNkLC8ZKSs3L0xh92UknKvsTqJJ2owU7mm+OgE7+fXM7p7o0ukRYqs4wiylZQgIwjFNJ7oDYUkbmq8k9yqyNEZ+XHFK0SNq1OmcHOvvcwHvJqOrGx+FRbeyuInMYDSBWKg9CwGw6+J2qS2uVkRXQ5VhqB9R3oKHEbt4xA5EjAEiQRozneNtyqgnGrHh41l8OuG91Ss/ukhmHLHLuAoVkU5OpuUMEkYKAqQc70UeHSmNAHRc1Yhpa6bRLldSTBpsqMrJvmPBzhu7Hn7EjNXO0313w71XD7+f0vIdvOiYChztUPpjhx8roj5YJaDJ47IDw/iijqgl1HKkk6Q2+lFPQAb6j66M4SNK+wfqoW47blbDiWVwGjnYHbf3s9cb5GOp65rT467CyZhnGhC5XZhFsZCu/Xl6sY38t6CxfcfjjcxhZJZBjUkS6iuRtrJIVM+AYgnqKgXtUo+qwXESjfUyB1A8yYmfSPWQBtWFBw201EQaraU7lYy0DHI3LQts59bIc6auNbXMZASaNwDsJY9LfE0WkeRB0HrQbVzEtzHGUdWjLo5KkMHVDqCgg4xrC59QI8a0qC7S9nt7gSPCqxSbTGKUuOYzBUl0sqnqdLEbkFSR3c0aCgemzT09ByayZeDyH3QBJGRMysFkh1oMKqEMNY1ghR4jB+StYmnzQUuGWTRRRx69WjYkg7jfZRq7oBIA3OAMb9askN5jqMbfY7ZHXcnff1jY43ocTmPOtkBI1SMzYOMqkbHSfVqKbeqtJmoIorcKzEAd8gnA3JChcnffZQPiqampjQdChP0lfWsX9KtcfnVoszQt6SB9Jr4YubU/36UBXSpUqAW9J654Vd/i/wBTKa+VJ987eJr6w9I4/gu7z9yb9GDXyhdL1PQb4z1+Ogu9k+BNe3cNsu3McKT5L1dviUE19IcU7Ty20nuW1tkKxLGoLTKrBSoxohJUyADbOsbg15h/4eeE672acj6jFgeppTp/wq3y169214PDcG1SeNZEMr7MMjPJkI9Y6fooMeTjjt9cveR/gpA0SflRCRv7ypLHiVgrao3hDnfU7Dmn2tIeYep6moR2Ht1zyXntz5xXEgUf1WZl/RTzdmrrHdvmkXyuYIph+UOWaAhmmD9CDnxG/wCnxoS7Rejm0uyzurLI25dDuTsM94Hw2wMdBVeTstcK31tw+TfOqMSWr/lJqwfjqN4ruPYQXkePGG7juRv+DcDO36qC7wb0d2Vt8GDU2Ma3JZvaCdl8OgFbcHBY1Hd5qfzJ5UAz5APj9FC69ppkPfkljx988Plx+XA+np44xVm27aazhJLKYjOAlyY3J8O66Hf46DeHDHVtaTzAlVUlikndUkhe+hPVieo9ZO1ZPE+yjXL65WjnKyK6mSN1KlRgJqikUaBknTp6sT41fTjsgBL2s4Gcdwxy7+YCPn5BSHamAfVGeM77SRSx/wCJMfpoKstvdILrFtCzTKUVopdGhSukjS6KunUWk2bcsc+BrjifF5o+H3MSW1wZW54iVYw4CzO2kao2ZRpVs49WK17bj8EhwlxE58lkUnp5A5q00g38PHx//eTQDXopvIbTh0cUsiwyFpGZJTy2BLHGzgfYhaLOPTJLZXIR1fMEo7rBusbeVV0n1AEEEHB65BzvVDinBYXSQmCIkqwB0KGyQcEMBmgltu0TRpYIEBE6Q94t4aUDBQNyw1K3lpD+VeD9pO0tzHc3Nuk8qxLcTkRhyEzzWYkqOu+9en2PEHP0EbVy1WJMueWAxZI0KDU2rfIU4XOSPDJHnPpA7LFNd4DkS3d3G4P2LpK5XHqKA+wqfMYC52s9MNzeIEREgUFXyrMZNS/h93T1OwHQ9TUnZv0xcQt8CRluU8pc6vYHHez7Q1edDqfVR36I+zwuuIJrAMcIMzDqCVICA7dC5B/qmg+guzCye5Y+YnLZgzFM6tGtmcJnAyVBA6eFalMhrH7WySpbmSJyvLOpwGCFkwRpDFG04Yq2w3048aDYUV0TQZLw6+P8Zj/1TH/DbCo/oZffdx7PdEhP+RQGtC3pA7QT2Vm1xAI2ZGQMJASuljpPRlwckefs8RTFjfgfXA8MESk/rt6ocX7MXN1E0c8xdGwSpn0junI+DbDoQKDI7Cele6u75ILhIVWQPjQrBtSqWAyZCDnB8PKvR7x0to5plwNi+gsFUvv0zspc4z5nfr18ztvROI3WSMBHVgysLmTIYbg/UT+qiThvAX4nbaL/AFGJZJNIDBWdkdkDMyKndUZA2GrJJ6Cgmte18zSKpmtQrFwCySK40EKAy8zuF2zpB7xABx1AJrTiJLmOVdEgGdm1KyggFkbAzgkZBAIyPAgnJvSkEsaqNUdvH9TBIEeAFWTU3cJCDSA7AgZIzk0uWUeF3GhnuJpCCRlYuTIMNgkbBY874BIoObxpjZSXKTOsvLaZF2MYABdUKkb93AJzknJyKyxx73ZDwq4A0l7sBgOgZYp1YD1ZGR6iKvcZu+TwV2bY+5Qu/m6BAP8AiFCHYq3K2XCyejcQdhv4cuZf1g0BRecOeOx4pr+zFy4wpXblkZ3UZ2A3GQcD49vix1WioDvOI4h7JcBvkTUfiqjxLgggsb73x31wzHvY2HLf5W33Y7nA8qe2uJZuQYUV0twpbU2ktI0ONKd0/BV8knAyQM7HAEd1ZRyLpkRXXyZQw+Q0J9p+ActUNvzUXX74I5JSNODgaFJ2z9qBuFBwCa3/AKPRr9VDw/jFwv5wZj/4qtW98j/AdH/msD+o0AfPZmO4hQyyywgQty5SA2p5Qke4UOdBGoo2cgHJ23OBQvdXWOJkLCJZFgjIJIUqheTXoLDdjlBpyNupG2ZU7TyyMwhgHc+Es0oikz/MVXYA42ZsA+GaAkpUKz9uFhZRcxSxau6NOmZS34PLJkP5HQdBWknaSFpEiYvG8mrlrIjRmTTuSmoDOBvg4OPCg1c1Bf3wijaRs4UZwOpPQKvmSSAB5kVNmsdvpi5/3VsfiacjO/mI1P5T+aUFWbs5JM8Ek7lmDOZFWR0RFaNhoj0EasNpBY7tudhhROey4U5iuLqI+qdpV/Jm5goVuu2c0zu1tPpjQygKsOsyFCoRI3KsGeQZcYGwZeu5oi4V2l1SRRs/MWcO0MnLMZYR4yGU7bjdWGA2D3RsSEtwb6AFlMd4o3KFeRMR+CwJjdvUVTPnV3s/2hivIRNCTjJUqw0ujrsyOPsWFaIFAPoyuNdxxUqfezdkqPDPeDEe3AoPQRQn6Tj9IMfKa2P9+lFQoU9KJ/g2X1PAfkmjoC4U9MKVAPekJc8MvPxEh+QZr5PuBud+v7K+s+3zY4ZebZ94k2/qmvk+4UZJOCT6+lB7f/4c4cW923nKgz/NQnr/AFv016J2jXv2n45v8iavOfQVxy2gs5hLcQxs0+QryqhxoQZwxBIznejLtL2qs82591W50zHOJkOMwyrvg7bkUGpkeX/fjTP0xmsQdt7HB+nLb88mfEfbVGe3FgMfTtuPHaZP30G2HH/frpwo8PHH/ZrBft5w8fyuA4/3inpUaekGwz9dRev4X6MCgIHPhn9lQXPDYpe7JGj/AM9Qw+PINYz+kSw++oz1+xfof6hrodv+Hk4F3EPbkfrUUHTdibT+LjMOfuDvAf7sqPPwqGTsrMn1HiFymPCTlzj49S6v+Kpv9O7ADAu4M+YcH5MVzL2+sAPruLw6MSd/YPbQZ95wO+PwjYXQ3+rQOhx7RrFZIsbiP4XDFX8Kzu+Uc7+GUPxURH0hWB/lcXT1jr5ZFcP28sM/XcPj9mKDBHG+UBqHFLfr8OJZ0H9YpISPjqWDtvGSqjiEOo42uLdoT8bZRQfirdj7aWR6Xlv+eXf5Wq39HrN9jcWz+ppImH6TQDvZGOIW1lOIBz1iQNMPgvGspjKDKlXk2GkbNg7MMb1+2Npq4NenqY7+Z/8A3BX9TGjT0d2yHh1ucAj3xk9WZJMFfI6T4edCPaq+iXhfE4jIglN1N73rAc6pkYEKd+m/Sg8Ib5NvKva//D7Zd27kzvmJB8QZj+sfJXi7R5Ne0egnicccF0JJI48yoRqdVz3DnGSM4wOlB7JG2aze1J+k58/c2qROO2/3eH86n76z+1PFIjZz++x50nA1r1GDjrQX2OT8dJm/d1qpLxeEdJo8/wA9fl6+yo341CP46IHf7NP30Fsp5/8Af/eajyaqfRuEn6tF0276b/ppk4xEd+bGfY6/voLerbbIPyVk8C46YUeM291IBNP30jDpvM+y4YE49mxzVscUi398TJ/DX99eb3XDuJtNPNY30axtPN70Z1XSQ+CdLgocnJyKD0e64hbO3MeG61AqcC2uRqKHUmQqaH0ncas4rHtr+S8vVMlpcrCAyASK8KhNizyhkAkLlUAQN0GCDlgAozdo845yHw+qWfy9f2U3C4uM3RRZeIJEsis4PNRe6pVSPegDnLDbI6HyoN30udoec0fDoO/IzqXA+26JF7cnUfLC1v3vBhaw8JgznlXUKk+bcqXUfjYk/HWd2Y7JW/DpVkLC4kIJM7SRqEJByFQt8Jtu8zeJ3Hja4hx8XMlqDyw0fEFCqsgZmRVcczA8N+vT2UBV2mOLK59UE3+W1LsnaCKytkXO0UZOdyWZQzEnzJJJ9tc9q/rG6/o83+W1ScL4nFyYhzY86E21r9qPXQalVLnhULnLwxufNkUn5SKR4tCDjmx58ta/vpPxGPSSrxk4274AJ8ifCgDe13ZpIZYLuGNlSN8TJAAraW7qzIB0dTsSMEoSCcDFScOszFcjXzsvCVWS4wS7CQu2kBiFbRgkDTqxkDunBHbcZgnj3aPDZV0Zl2I7rIwzvg5B8D7DWVxu4iS2iRZkd0mgERLqzZ5ijBOd8RllJO+nJPjQef8AbG04nFdyXFurjIEavASx0DIAZQp8d9wQC2Qabsf6MJTMLviDB3wTynAlJOMAyM2RkdQBncDfrXpw4lCASJYvy0/fUQ4vCP46P8tP30Fb6BqgzE80PTAjmfT+Q5ZMerTVN+DXCQGGOcPGSSyyx99wWLurSRldnJOTpzhj51ptxaLP1WP84p/bUf0Vi8JY+v26+Px0GZY2cdslwq2DRe6QeY9pIr7kMMhZCjJjJwFUgFulYvFe0ixrBJMdLwPGqRNBJB3SY3cliGGByuWNKgbnoCMF/wBEYunMj9XfH767PEYwCDKgB/3i4+PegXHO1SwcOlu8rlItQCuJAJWGlU1Lse+QM1iehXhRi4art1nkeX1kbID8YXP9ao+JWnDJsiUWh8SS0QJPtBB+PNR217BAoW34gIlUBVTnxSxgAbALLqYAdNmH6KD0bFCPpV24XOfIwn++jrPuvSCbeMu81ncqo6RycqU74wq6pFdj5ZUeyovSH2lt5+ESNHNGxYQOsetC/wBUjfSVDZzjqPUaD0QUqZTkUqBOgIIIBB2IO4I8jVVeDwAYEMQHkI1/dSpUHX0Kh+5R/kL+6mPCIPuMX5C/upqVB39DYvuUf5A/dTjh0X3NPyR+6lSoO/cqfaL8gqTQPIUqVByBT6B5U1KgYwqOij5KfQPIU1KgbSMdKikt1+1X5BSpUCk4XC3wooz7UU/sqA9nbX72g2/3SfupUqC7HGFACgADYADAA8gPCqd1wC2lbXLbwyMfsniRm226kZpUqCD/AEPsvvO2/MR/Npj2OsfvK1/MR/NpUqCGTsbY6gPcVr4/xEfzaqy9jLELn3Fa52/k8fzaelQUz2Qssn6Ttun3CP5tJex9j9523X7hH82lSoIn7HWOT9J2v5iP1/g0x7H2O30nbfmI/m0qVA3+h1jv9J2v5iP5tcL2PsjnNnbHr/ER+v8ABpUqCK47H2Qx9J23UfxEfzaqRdlbPnAe5LfG+3JT5tKlQb1l2Sssj6Utuv3CP5tadv2btY5FZLaBGV8hliRSDg7ggZFKlQazxBsggEHIIIyCCNwfMVm/6HWP3la/mI/m0qVAw7F2H3la/wBnj+bVK77GWIYYsrX8xH82lSoLR7F2G30la/2eP5tV37F2AO1lajYfyeP5tNSoK0/Y+xzj3HbY/ER/NpDsZY/eVr+Yj+bT0qCNuxdhn6yten3vH82uW7F2GB9JWvj/ACeP5tKlQcr2MsM/WVr/AGeP5tRjsbY5+srXr9wj9f4NKlQX7TsVYbfSVr4fyeP5taA7FWH3ja/2eP5tKlQN/obY6vrK16fcI/m12Ox1iDkWVqD58iP5tKlQa9KlSoP/2Q=="/>
          <p:cNvSpPr>
            <a:spLocks noChangeAspect="1" noChangeArrowheads="1"/>
          </p:cNvSpPr>
          <p:nvPr/>
        </p:nvSpPr>
        <p:spPr bwMode="auto">
          <a:xfrm>
            <a:off x="0" y="-604838"/>
            <a:ext cx="3695700" cy="123825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8" name="TextBox 7"/>
          <p:cNvSpPr txBox="1"/>
          <p:nvPr/>
        </p:nvSpPr>
        <p:spPr>
          <a:xfrm>
            <a:off x="152400" y="228600"/>
            <a:ext cx="8991600" cy="3539430"/>
          </a:xfrm>
          <a:prstGeom prst="rect">
            <a:avLst/>
          </a:prstGeom>
          <a:noFill/>
        </p:spPr>
        <p:txBody>
          <a:bodyPr wrap="square" rtlCol="0">
            <a:spAutoFit/>
          </a:bodyPr>
          <a:lstStyle/>
          <a:p>
            <a:r>
              <a:rPr lang="en-US" sz="3200" dirty="0" smtClean="0">
                <a:latin typeface="Times New Roman" pitchFamily="18" charset="0"/>
                <a:cs typeface="Times New Roman" pitchFamily="18" charset="0"/>
              </a:rPr>
              <a:t>At Tucson Raceway Park, your horse, Soon-to-be-Glue, has a probability of 1/20 of coming in first place, a probability of 1/10 of coming in second place, and a probability of ¼ of coming in third place. First place pays $4,500 to the winner, second place $3,500 and third place $1,500. Is it worthwhile to enter the race if it costs $1,000?</a:t>
            </a:r>
            <a:endParaRPr lang="en-US" sz="3200" dirty="0">
              <a:latin typeface="Times New Roman" pitchFamily="18" charset="0"/>
              <a:cs typeface="Times New Roman" pitchFamily="18" charset="0"/>
            </a:endParaRPr>
          </a:p>
        </p:txBody>
      </p:sp>
      <p:sp>
        <p:nvSpPr>
          <p:cNvPr id="77828"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783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3" name="TextBox 12"/>
          <p:cNvSpPr txBox="1"/>
          <p:nvPr/>
        </p:nvSpPr>
        <p:spPr>
          <a:xfrm>
            <a:off x="2895600" y="4419600"/>
            <a:ext cx="533400" cy="523220"/>
          </a:xfrm>
          <a:prstGeom prst="rect">
            <a:avLst/>
          </a:prstGeom>
          <a:noFill/>
        </p:spPr>
        <p:txBody>
          <a:bodyPr wrap="square" rtlCol="0">
            <a:spAutoFit/>
          </a:bodyPr>
          <a:lstStyle/>
          <a:p>
            <a:r>
              <a:rPr lang="en-US" sz="2800" dirty="0" smtClean="0">
                <a:latin typeface="Times New Roman" pitchFamily="18" charset="0"/>
                <a:cs typeface="Times New Roman" pitchFamily="18" charset="0"/>
              </a:rPr>
              <a:t>X</a:t>
            </a:r>
            <a:endParaRPr lang="en-US" sz="2800" dirty="0">
              <a:latin typeface="Times New Roman" pitchFamily="18" charset="0"/>
              <a:cs typeface="Times New Roman" pitchFamily="18" charset="0"/>
            </a:endParaRPr>
          </a:p>
        </p:txBody>
      </p:sp>
      <p:graphicFrame>
        <p:nvGraphicFramePr>
          <p:cNvPr id="19" name="Object 18"/>
          <p:cNvGraphicFramePr>
            <a:graphicFrameLocks noChangeAspect="1"/>
          </p:cNvGraphicFramePr>
          <p:nvPr/>
        </p:nvGraphicFramePr>
        <p:xfrm>
          <a:off x="4514850" y="3321050"/>
          <a:ext cx="114300" cy="215900"/>
        </p:xfrm>
        <a:graphic>
          <a:graphicData uri="http://schemas.openxmlformats.org/presentationml/2006/ole">
            <p:oleObj spid="_x0000_s92162" name="Equation" r:id="rId3" imgW="114120" imgH="215640" progId="Equation.3">
              <p:embed/>
            </p:oleObj>
          </a:graphicData>
        </a:graphic>
      </p:graphicFrame>
      <p:sp>
        <p:nvSpPr>
          <p:cNvPr id="7885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pSp>
        <p:nvGrpSpPr>
          <p:cNvPr id="31" name="Group 30"/>
          <p:cNvGrpSpPr/>
          <p:nvPr/>
        </p:nvGrpSpPr>
        <p:grpSpPr>
          <a:xfrm>
            <a:off x="2667000" y="3733800"/>
            <a:ext cx="5257800" cy="1676400"/>
            <a:chOff x="2057400" y="3810000"/>
            <a:chExt cx="5257800" cy="1676400"/>
          </a:xfrm>
        </p:grpSpPr>
        <p:grpSp>
          <p:nvGrpSpPr>
            <p:cNvPr id="25" name="Group 24"/>
            <p:cNvGrpSpPr/>
            <p:nvPr/>
          </p:nvGrpSpPr>
          <p:grpSpPr>
            <a:xfrm>
              <a:off x="2057400" y="3962400"/>
              <a:ext cx="5257800" cy="1524000"/>
              <a:chOff x="2057400" y="3962400"/>
              <a:chExt cx="6172200" cy="1524000"/>
            </a:xfrm>
          </p:grpSpPr>
          <p:cxnSp>
            <p:nvCxnSpPr>
              <p:cNvPr id="21" name="Straight Connector 20"/>
              <p:cNvCxnSpPr/>
              <p:nvPr/>
            </p:nvCxnSpPr>
            <p:spPr>
              <a:xfrm>
                <a:off x="2057400" y="4470400"/>
                <a:ext cx="6172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2057400" y="4978400"/>
                <a:ext cx="6172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2057400" y="5486400"/>
                <a:ext cx="6172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2057400" y="3962400"/>
                <a:ext cx="6172200" cy="0"/>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27" name="Straight Connector 26"/>
            <p:cNvCxnSpPr/>
            <p:nvPr/>
          </p:nvCxnSpPr>
          <p:spPr>
            <a:xfrm>
              <a:off x="2971800" y="3810000"/>
              <a:ext cx="0" cy="1676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4114800" y="3810000"/>
              <a:ext cx="0" cy="1676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5257800" y="3810000"/>
              <a:ext cx="0" cy="1676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6324600" y="3810000"/>
              <a:ext cx="0" cy="1676400"/>
            </a:xfrm>
            <a:prstGeom prst="line">
              <a:avLst/>
            </a:prstGeom>
          </p:spPr>
          <p:style>
            <a:lnRef idx="1">
              <a:schemeClr val="accent1"/>
            </a:lnRef>
            <a:fillRef idx="0">
              <a:schemeClr val="accent1"/>
            </a:fillRef>
            <a:effectRef idx="0">
              <a:schemeClr val="accent1"/>
            </a:effectRef>
            <a:fontRef idx="minor">
              <a:schemeClr val="tx1"/>
            </a:fontRef>
          </p:style>
        </p:cxnSp>
      </p:grpSp>
      <p:sp>
        <p:nvSpPr>
          <p:cNvPr id="32" name="TextBox 31"/>
          <p:cNvSpPr txBox="1"/>
          <p:nvPr/>
        </p:nvSpPr>
        <p:spPr>
          <a:xfrm>
            <a:off x="2743200" y="4876800"/>
            <a:ext cx="914400" cy="523220"/>
          </a:xfrm>
          <a:prstGeom prst="rect">
            <a:avLst/>
          </a:prstGeom>
          <a:noFill/>
        </p:spPr>
        <p:txBody>
          <a:bodyPr wrap="square" rtlCol="0">
            <a:spAutoFit/>
          </a:bodyPr>
          <a:lstStyle/>
          <a:p>
            <a:r>
              <a:rPr lang="en-US" sz="2800" dirty="0" smtClean="0">
                <a:latin typeface="Times New Roman" pitchFamily="18" charset="0"/>
                <a:cs typeface="Times New Roman" pitchFamily="18" charset="0"/>
              </a:rPr>
              <a:t>P(X)</a:t>
            </a:r>
            <a:endParaRPr lang="en-US" sz="2800" dirty="0">
              <a:latin typeface="Times New Roman" pitchFamily="18" charset="0"/>
              <a:cs typeface="Times New Roman" pitchFamily="18" charset="0"/>
            </a:endParaRPr>
          </a:p>
        </p:txBody>
      </p:sp>
      <p:sp>
        <p:nvSpPr>
          <p:cNvPr id="33" name="TextBox 32"/>
          <p:cNvSpPr txBox="1"/>
          <p:nvPr/>
        </p:nvSpPr>
        <p:spPr>
          <a:xfrm>
            <a:off x="3810000" y="3886200"/>
            <a:ext cx="685800" cy="523220"/>
          </a:xfrm>
          <a:prstGeom prst="rect">
            <a:avLst/>
          </a:prstGeom>
          <a:noFill/>
        </p:spPr>
        <p:txBody>
          <a:bodyPr wrap="square" rtlCol="0">
            <a:spAutoFit/>
          </a:bodyPr>
          <a:lstStyle/>
          <a:p>
            <a:r>
              <a:rPr lang="en-US" sz="2800" dirty="0" smtClean="0">
                <a:latin typeface="Times New Roman" pitchFamily="18" charset="0"/>
                <a:cs typeface="Times New Roman" pitchFamily="18" charset="0"/>
              </a:rPr>
              <a:t>1st</a:t>
            </a:r>
            <a:endParaRPr lang="en-US" sz="2800" dirty="0">
              <a:latin typeface="Times New Roman" pitchFamily="18" charset="0"/>
              <a:cs typeface="Times New Roman" pitchFamily="18" charset="0"/>
            </a:endParaRPr>
          </a:p>
        </p:txBody>
      </p:sp>
      <p:sp>
        <p:nvSpPr>
          <p:cNvPr id="34" name="TextBox 33"/>
          <p:cNvSpPr txBox="1"/>
          <p:nvPr/>
        </p:nvSpPr>
        <p:spPr>
          <a:xfrm>
            <a:off x="4953000" y="3886200"/>
            <a:ext cx="838200" cy="523220"/>
          </a:xfrm>
          <a:prstGeom prst="rect">
            <a:avLst/>
          </a:prstGeom>
          <a:noFill/>
        </p:spPr>
        <p:txBody>
          <a:bodyPr wrap="square" rtlCol="0">
            <a:spAutoFit/>
          </a:bodyPr>
          <a:lstStyle/>
          <a:p>
            <a:r>
              <a:rPr lang="en-US" sz="2800" dirty="0" smtClean="0">
                <a:latin typeface="Times New Roman" pitchFamily="18" charset="0"/>
                <a:cs typeface="Times New Roman" pitchFamily="18" charset="0"/>
              </a:rPr>
              <a:t>2nd</a:t>
            </a:r>
            <a:endParaRPr lang="en-US" sz="2800" dirty="0">
              <a:latin typeface="Times New Roman" pitchFamily="18" charset="0"/>
              <a:cs typeface="Times New Roman" pitchFamily="18" charset="0"/>
            </a:endParaRPr>
          </a:p>
        </p:txBody>
      </p:sp>
      <p:sp>
        <p:nvSpPr>
          <p:cNvPr id="35" name="TextBox 34"/>
          <p:cNvSpPr txBox="1"/>
          <p:nvPr/>
        </p:nvSpPr>
        <p:spPr>
          <a:xfrm>
            <a:off x="6019800" y="3886200"/>
            <a:ext cx="838200" cy="523220"/>
          </a:xfrm>
          <a:prstGeom prst="rect">
            <a:avLst/>
          </a:prstGeom>
          <a:noFill/>
        </p:spPr>
        <p:txBody>
          <a:bodyPr wrap="square" rtlCol="0">
            <a:spAutoFit/>
          </a:bodyPr>
          <a:lstStyle/>
          <a:p>
            <a:r>
              <a:rPr lang="en-US" sz="2800" dirty="0" smtClean="0">
                <a:latin typeface="Times New Roman" pitchFamily="18" charset="0"/>
                <a:cs typeface="Times New Roman" pitchFamily="18" charset="0"/>
              </a:rPr>
              <a:t>3rd</a:t>
            </a:r>
            <a:endParaRPr lang="en-US" sz="2800" dirty="0">
              <a:latin typeface="Times New Roman" pitchFamily="18" charset="0"/>
              <a:cs typeface="Times New Roman" pitchFamily="18" charset="0"/>
            </a:endParaRPr>
          </a:p>
        </p:txBody>
      </p:sp>
      <p:sp>
        <p:nvSpPr>
          <p:cNvPr id="36" name="TextBox 35"/>
          <p:cNvSpPr txBox="1"/>
          <p:nvPr/>
        </p:nvSpPr>
        <p:spPr>
          <a:xfrm>
            <a:off x="7010400" y="3886200"/>
            <a:ext cx="1066800" cy="523220"/>
          </a:xfrm>
          <a:prstGeom prst="rect">
            <a:avLst/>
          </a:prstGeom>
          <a:noFill/>
        </p:spPr>
        <p:txBody>
          <a:bodyPr wrap="square" rtlCol="0">
            <a:spAutoFit/>
          </a:bodyPr>
          <a:lstStyle/>
          <a:p>
            <a:r>
              <a:rPr lang="en-US" sz="2800" dirty="0" smtClean="0">
                <a:latin typeface="Times New Roman" pitchFamily="18" charset="0"/>
                <a:cs typeface="Times New Roman" pitchFamily="18" charset="0"/>
              </a:rPr>
              <a:t>other</a:t>
            </a:r>
            <a:endParaRPr lang="en-US" sz="2800" dirty="0">
              <a:latin typeface="Times New Roman" pitchFamily="18" charset="0"/>
              <a:cs typeface="Times New Roman" pitchFamily="18" charset="0"/>
            </a:endParaRPr>
          </a:p>
        </p:txBody>
      </p:sp>
      <p:sp>
        <p:nvSpPr>
          <p:cNvPr id="37" name="TextBox 36"/>
          <p:cNvSpPr txBox="1"/>
          <p:nvPr/>
        </p:nvSpPr>
        <p:spPr>
          <a:xfrm>
            <a:off x="3581400" y="4419600"/>
            <a:ext cx="1143000" cy="523220"/>
          </a:xfrm>
          <a:prstGeom prst="rect">
            <a:avLst/>
          </a:prstGeom>
          <a:noFill/>
        </p:spPr>
        <p:txBody>
          <a:bodyPr wrap="square" rtlCol="0">
            <a:spAutoFit/>
          </a:bodyPr>
          <a:lstStyle/>
          <a:p>
            <a:r>
              <a:rPr lang="en-US" sz="2800" dirty="0" smtClean="0">
                <a:latin typeface="Times New Roman" pitchFamily="18" charset="0"/>
                <a:cs typeface="Times New Roman" pitchFamily="18" charset="0"/>
              </a:rPr>
              <a:t>$3500</a:t>
            </a:r>
            <a:endParaRPr lang="en-US" sz="2800" dirty="0">
              <a:latin typeface="Times New Roman" pitchFamily="18" charset="0"/>
              <a:cs typeface="Times New Roman" pitchFamily="18" charset="0"/>
            </a:endParaRPr>
          </a:p>
        </p:txBody>
      </p:sp>
      <p:sp>
        <p:nvSpPr>
          <p:cNvPr id="38" name="TextBox 37"/>
          <p:cNvSpPr txBox="1"/>
          <p:nvPr/>
        </p:nvSpPr>
        <p:spPr>
          <a:xfrm>
            <a:off x="3733800" y="4876800"/>
            <a:ext cx="1143000" cy="523220"/>
          </a:xfrm>
          <a:prstGeom prst="rect">
            <a:avLst/>
          </a:prstGeom>
          <a:noFill/>
        </p:spPr>
        <p:txBody>
          <a:bodyPr wrap="square" rtlCol="0">
            <a:spAutoFit/>
          </a:bodyPr>
          <a:lstStyle/>
          <a:p>
            <a:r>
              <a:rPr lang="en-US" sz="2800" dirty="0" smtClean="0">
                <a:latin typeface="Times New Roman" pitchFamily="18" charset="0"/>
                <a:cs typeface="Times New Roman" pitchFamily="18" charset="0"/>
              </a:rPr>
              <a:t>0.05</a:t>
            </a:r>
            <a:endParaRPr lang="en-US" sz="2800" dirty="0">
              <a:latin typeface="Times New Roman" pitchFamily="18" charset="0"/>
              <a:cs typeface="Times New Roman" pitchFamily="18" charset="0"/>
            </a:endParaRPr>
          </a:p>
        </p:txBody>
      </p:sp>
      <p:sp>
        <p:nvSpPr>
          <p:cNvPr id="39" name="TextBox 38"/>
          <p:cNvSpPr txBox="1"/>
          <p:nvPr/>
        </p:nvSpPr>
        <p:spPr>
          <a:xfrm>
            <a:off x="4724400" y="4419600"/>
            <a:ext cx="1143000" cy="523220"/>
          </a:xfrm>
          <a:prstGeom prst="rect">
            <a:avLst/>
          </a:prstGeom>
          <a:noFill/>
        </p:spPr>
        <p:txBody>
          <a:bodyPr wrap="square" rtlCol="0">
            <a:spAutoFit/>
          </a:bodyPr>
          <a:lstStyle/>
          <a:p>
            <a:r>
              <a:rPr lang="en-US" sz="2800" dirty="0" smtClean="0">
                <a:latin typeface="Times New Roman" pitchFamily="18" charset="0"/>
                <a:cs typeface="Times New Roman" pitchFamily="18" charset="0"/>
              </a:rPr>
              <a:t>$2500</a:t>
            </a:r>
            <a:endParaRPr lang="en-US" sz="2800" dirty="0">
              <a:latin typeface="Times New Roman" pitchFamily="18" charset="0"/>
              <a:cs typeface="Times New Roman" pitchFamily="18" charset="0"/>
            </a:endParaRPr>
          </a:p>
        </p:txBody>
      </p:sp>
      <p:sp>
        <p:nvSpPr>
          <p:cNvPr id="40" name="TextBox 39"/>
          <p:cNvSpPr txBox="1"/>
          <p:nvPr/>
        </p:nvSpPr>
        <p:spPr>
          <a:xfrm>
            <a:off x="4876800" y="4876800"/>
            <a:ext cx="1143000" cy="523220"/>
          </a:xfrm>
          <a:prstGeom prst="rect">
            <a:avLst/>
          </a:prstGeom>
          <a:noFill/>
        </p:spPr>
        <p:txBody>
          <a:bodyPr wrap="square" rtlCol="0">
            <a:spAutoFit/>
          </a:bodyPr>
          <a:lstStyle/>
          <a:p>
            <a:r>
              <a:rPr lang="en-US" sz="2800" dirty="0" smtClean="0">
                <a:latin typeface="Times New Roman" pitchFamily="18" charset="0"/>
                <a:cs typeface="Times New Roman" pitchFamily="18" charset="0"/>
              </a:rPr>
              <a:t>0.10</a:t>
            </a:r>
            <a:endParaRPr lang="en-US" sz="2800" dirty="0">
              <a:latin typeface="Times New Roman" pitchFamily="18" charset="0"/>
              <a:cs typeface="Times New Roman" pitchFamily="18" charset="0"/>
            </a:endParaRPr>
          </a:p>
        </p:txBody>
      </p:sp>
      <p:sp>
        <p:nvSpPr>
          <p:cNvPr id="41" name="TextBox 40"/>
          <p:cNvSpPr txBox="1"/>
          <p:nvPr/>
        </p:nvSpPr>
        <p:spPr>
          <a:xfrm>
            <a:off x="5867400" y="4419600"/>
            <a:ext cx="1143000" cy="523220"/>
          </a:xfrm>
          <a:prstGeom prst="rect">
            <a:avLst/>
          </a:prstGeom>
          <a:noFill/>
        </p:spPr>
        <p:txBody>
          <a:bodyPr wrap="square" rtlCol="0">
            <a:spAutoFit/>
          </a:bodyPr>
          <a:lstStyle/>
          <a:p>
            <a:r>
              <a:rPr lang="en-US" sz="2800" dirty="0" smtClean="0">
                <a:latin typeface="Times New Roman" pitchFamily="18" charset="0"/>
                <a:cs typeface="Times New Roman" pitchFamily="18" charset="0"/>
              </a:rPr>
              <a:t>$500</a:t>
            </a:r>
            <a:endParaRPr lang="en-US" sz="2800" dirty="0">
              <a:latin typeface="Times New Roman" pitchFamily="18" charset="0"/>
              <a:cs typeface="Times New Roman" pitchFamily="18" charset="0"/>
            </a:endParaRPr>
          </a:p>
        </p:txBody>
      </p:sp>
      <p:sp>
        <p:nvSpPr>
          <p:cNvPr id="42" name="TextBox 41"/>
          <p:cNvSpPr txBox="1"/>
          <p:nvPr/>
        </p:nvSpPr>
        <p:spPr>
          <a:xfrm>
            <a:off x="5867400" y="4876800"/>
            <a:ext cx="1143000" cy="523220"/>
          </a:xfrm>
          <a:prstGeom prst="rect">
            <a:avLst/>
          </a:prstGeom>
          <a:noFill/>
        </p:spPr>
        <p:txBody>
          <a:bodyPr wrap="square" rtlCol="0">
            <a:spAutoFit/>
          </a:bodyPr>
          <a:lstStyle/>
          <a:p>
            <a:r>
              <a:rPr lang="en-US" sz="2800" dirty="0" smtClean="0">
                <a:latin typeface="Times New Roman" pitchFamily="18" charset="0"/>
                <a:cs typeface="Times New Roman" pitchFamily="18" charset="0"/>
              </a:rPr>
              <a:t>0.25</a:t>
            </a:r>
            <a:endParaRPr lang="en-US" sz="2800" dirty="0">
              <a:latin typeface="Times New Roman" pitchFamily="18" charset="0"/>
              <a:cs typeface="Times New Roman" pitchFamily="18" charset="0"/>
            </a:endParaRPr>
          </a:p>
        </p:txBody>
      </p:sp>
      <p:sp>
        <p:nvSpPr>
          <p:cNvPr id="43" name="TextBox 42"/>
          <p:cNvSpPr txBox="1"/>
          <p:nvPr/>
        </p:nvSpPr>
        <p:spPr>
          <a:xfrm>
            <a:off x="6934200" y="4419600"/>
            <a:ext cx="1371600" cy="523220"/>
          </a:xfrm>
          <a:prstGeom prst="rect">
            <a:avLst/>
          </a:prstGeom>
          <a:noFill/>
        </p:spPr>
        <p:txBody>
          <a:bodyPr wrap="square" rtlCol="0">
            <a:spAutoFit/>
          </a:bodyPr>
          <a:lstStyle/>
          <a:p>
            <a:r>
              <a:rPr lang="en-US" sz="2800" dirty="0" smtClean="0">
                <a:latin typeface="Times New Roman" pitchFamily="18" charset="0"/>
                <a:cs typeface="Times New Roman" pitchFamily="18" charset="0"/>
              </a:rPr>
              <a:t>-$1000</a:t>
            </a:r>
            <a:endParaRPr lang="en-US" sz="2800" dirty="0">
              <a:latin typeface="Times New Roman" pitchFamily="18" charset="0"/>
              <a:cs typeface="Times New Roman" pitchFamily="18" charset="0"/>
            </a:endParaRPr>
          </a:p>
        </p:txBody>
      </p:sp>
      <p:sp>
        <p:nvSpPr>
          <p:cNvPr id="44" name="TextBox 43"/>
          <p:cNvSpPr txBox="1"/>
          <p:nvPr/>
        </p:nvSpPr>
        <p:spPr>
          <a:xfrm>
            <a:off x="6934200" y="4876800"/>
            <a:ext cx="1143000" cy="523220"/>
          </a:xfrm>
          <a:prstGeom prst="rect">
            <a:avLst/>
          </a:prstGeom>
          <a:noFill/>
        </p:spPr>
        <p:txBody>
          <a:bodyPr wrap="square" rtlCol="0">
            <a:spAutoFit/>
          </a:bodyPr>
          <a:lstStyle/>
          <a:p>
            <a:r>
              <a:rPr lang="en-US" sz="2800" dirty="0" smtClean="0">
                <a:latin typeface="Times New Roman" pitchFamily="18" charset="0"/>
                <a:cs typeface="Times New Roman" pitchFamily="18" charset="0"/>
              </a:rPr>
              <a:t>0.60</a:t>
            </a:r>
            <a:endParaRPr lang="en-US" sz="2800" dirty="0">
              <a:latin typeface="Times New Roman" pitchFamily="18" charset="0"/>
              <a:cs typeface="Times New Roman" pitchFamily="18" charset="0"/>
            </a:endParaRPr>
          </a:p>
        </p:txBody>
      </p:sp>
      <p:sp>
        <p:nvSpPr>
          <p:cNvPr id="45" name="TextBox 44"/>
          <p:cNvSpPr txBox="1"/>
          <p:nvPr/>
        </p:nvSpPr>
        <p:spPr>
          <a:xfrm>
            <a:off x="228600" y="5638800"/>
            <a:ext cx="8534400" cy="1077218"/>
          </a:xfrm>
          <a:prstGeom prst="rect">
            <a:avLst/>
          </a:prstGeom>
          <a:noFill/>
        </p:spPr>
        <p:txBody>
          <a:bodyPr wrap="square" rtlCol="0">
            <a:spAutoFit/>
          </a:bodyPr>
          <a:lstStyle/>
          <a:p>
            <a:r>
              <a:rPr lang="en-US" sz="3200" dirty="0" smtClean="0">
                <a:latin typeface="Times New Roman" pitchFamily="18" charset="0"/>
                <a:cs typeface="Times New Roman" pitchFamily="18" charset="0"/>
              </a:rPr>
              <a:t>E(X) = .05(3500) + .1(2500) + .25(500)+.6(-1000) = -$50. </a:t>
            </a:r>
            <a:endParaRPr lang="en-US" sz="3200" dirty="0">
              <a:latin typeface="Times New Roman" pitchFamily="18" charset="0"/>
              <a:cs typeface="Times New Roman" pitchFamily="18" charset="0"/>
            </a:endParaRPr>
          </a:p>
        </p:txBody>
      </p:sp>
      <p:pic>
        <p:nvPicPr>
          <p:cNvPr id="92164" name="Picture 4" descr="http://upload.wikimedia.org/wikipedia/commons/6/63/Horse-racing-4.jpg"/>
          <p:cNvPicPr>
            <a:picLocks noChangeAspect="1" noChangeArrowheads="1"/>
          </p:cNvPicPr>
          <p:nvPr/>
        </p:nvPicPr>
        <p:blipFill>
          <a:blip r:embed="rId4" cstate="print"/>
          <a:srcRect/>
          <a:stretch>
            <a:fillRect/>
          </a:stretch>
        </p:blipFill>
        <p:spPr bwMode="auto">
          <a:xfrm>
            <a:off x="304800" y="3886200"/>
            <a:ext cx="1923408" cy="16002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216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1" nodeType="withEffect">
                                  <p:stCondLst>
                                    <p:cond delay="0"/>
                                  </p:stCondLst>
                                  <p:childTnLst>
                                    <p:set>
                                      <p:cBhvr>
                                        <p:cTn id="14" dur="1" fill="hold">
                                          <p:stCondLst>
                                            <p:cond delay="0"/>
                                          </p:stCondLst>
                                        </p:cTn>
                                        <p:tgtEl>
                                          <p:spTgt spid="3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7"/>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8"/>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9"/>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40"/>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41"/>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42"/>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43"/>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44"/>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1"/>
      <p:bldP spid="32" grpId="1"/>
      <p:bldP spid="33" grpId="0"/>
      <p:bldP spid="34" grpId="0"/>
      <p:bldP spid="35" grpId="0"/>
      <p:bldP spid="36" grpId="0"/>
      <p:bldP spid="37" grpId="0"/>
      <p:bldP spid="38" grpId="0"/>
      <p:bldP spid="39" grpId="0"/>
      <p:bldP spid="40" grpId="0"/>
      <p:bldP spid="41" grpId="0"/>
      <p:bldP spid="42" grpId="0"/>
      <p:bldP spid="43" grpId="0"/>
      <p:bldP spid="44" grpId="0"/>
      <p:bldP spid="45"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solidFill>
          <a:srgbClr val="FBF49F"/>
        </a:solidFill>
        <a:effectLst/>
      </p:bgPr>
    </p:bg>
    <p:spTree>
      <p:nvGrpSpPr>
        <p:cNvPr id="1" name=""/>
        <p:cNvGrpSpPr/>
        <p:nvPr/>
      </p:nvGrpSpPr>
      <p:grpSpPr>
        <a:xfrm>
          <a:off x="0" y="0"/>
          <a:ext cx="0" cy="0"/>
          <a:chOff x="0" y="0"/>
          <a:chExt cx="0" cy="0"/>
        </a:xfrm>
      </p:grpSpPr>
      <p:sp>
        <p:nvSpPr>
          <p:cNvPr id="66562" name="AutoShape 2" descr="data:image/jpeg;base64,/9j/4AAQSkZJRgABAQAAAQABAAD/2wCEAAkGBhQSERUUExQWFRUWGRgYGRcXFxwXGBwXFxwdGBwYGBwcHSYeGBwjHB0cIi8gJCcpLCwsGB4xNTAqNSYrLCkBCQoKBQUFDQUFDSkYEhgpKSkpKSkpKSkpKSkpKSkpKSkpKSkpKSkpKSkpKSkpKSkpKSkpKSkpKSkpKSkpKSkpKf/AABEIAIIBhAMBIgACEQEDEQH/xAAcAAABBQEBAQAAAAAAAAAAAAAGAAEDBAUCBwj/xABXEAACAQMCAwQDBhAKCAUFAAABAgMABBESIQUTMQYiQVEHYXEUIzKBkdIVJDM0QlJTVGJzkpOhscHRJUNEcnSClKOysxYXNWOiwtPwCIOEpMNktNTh8f/EABQBAQAAAAAAAAAAAAAAAAAAAAD/xAAUEQEAAAAAAAAAAAAAAAAAAAAA/9oADAMBAAIRAxEAPwD2DtBf+57WecKGMUbyYOwOhScE/FQhfekOa3EiTwQiZBrAR2ZHRoJ5l0kqCp1QlTkYxuDRtxW1jkhkSX6myMr76e4QdW/ht40ENacGZGDXSPuSztcl5DmJ4MFixJAjdgANhnNBNaelWFRL7qjeHQ0oVgpaN+UoYqreMmD8H9NPN6WrYwl4oppmCzMUVVOnkY1cxlYqq95TqBYYPj0rP+h3BHL5m1hxJ3DLIUVpQFd0H2LkADUPKp7X6GIpUC7kzHLCxMF25ZJypcE8vqdIxjGMbUBZ9GyyWrLHpa4Ze6+xVShkbOPEKpHtIoeue3zx3rQGNGjWYQ4AkEm8YcMGKco7nAXUCcgDfGeIu0UCPAyR3jJBE0aBrS5LEtoGosYtyFTHT7I1A3ELRpjKYb8uXE3L5N3yTKgXS5Tl6SQVUjbqAaAgm7Wh7aWa2jaUxrGQNJ35qpIMBcs2lHVioGfAZNU+E9ug6gMvPk1N9aoxxGugGSSNyJIiC4Bj7zbZAIrA4Zxa2iszbPb3OXdpH0Wt3HiRpOZmNhEWGg6dJ69xaYXXD/hFeIFySXkMN3rlBCApKwiGpMIgxtgL6zkCKb0gR9zRBM/MaLRkKoeKV9AmQlt1zjY6T312AOa6PawfQ83fJCOSVRJGVQXMnKQM/RVLYyfAZ8qH7W/4WiE/TKhSmjVHdYjVHEiJETF3E1Ad3xwB0AFWR2l4YkcaFnKRyNKivHcFQ7atu9FggayQOg28qDSl7dRmGF4oXkMq27MRgpGLiQRDmNnrnWO6D8HfAOaZPSJatr0xSsyNpKBELY0u+o9/u92N8qxVhgAqCRQ/JxXg+dQldAWDsimdUYiUzgMvL3CyMzAY+yI6bVzw3inB4ztO5AXlgMZmATTIgVRyxjCyMB7fPegJB27tcoDDIGd9ADIinBSNw2797KSKQoy537uxwUi1TwVR8Qrzm64twhxgzOFOnWi8/S6qiRhXHLwRpjXyOx33NEH+suyxkSMQPEQzkfGeVgUBPyF8hSMC/aj5BQr/AK0bHPw3x58ic/o5VSn0mWA6yuo6ZaCdR8pjxj10BH7kT7RfyRTe4o/tE/JH7qmzQ5H6QbNt1kdx5pBO4+VYiDQbvuOP7RfyRXQgUdFUfEKwD2+tf/qD7LS5J/yqZO3cB6R3Z9llc/8ASoCMiloHlQ4e3MOccq7/ALHcf9Leuz22hzjlXf8AYrj/AKdBvCFftR8grrAofbtpHj63vf7HN82uX7bxjpbXreyzm/aooCPFKhj/AE7X7z4h/ZHpf6dj7zv/AOySD9lATinoUHb4eNlf/FayH9lSr25U/wAlvAP6LNn5OXQE1NmhUdvRn6zvcf0aX9PcqT/TuMdYLsf+lnPy+9fvoCelQw3b6EH6ncfHbTj/AOKpbDt3bSyLHqdGdtKa4pU1N5AvGBn46AipVU4rxWO2iaaZtEaYLNgnGSANgCTkkDbzoe/1ocO++Me2KX/p0BZTUKr6UOHH+PP5mb/p049JvDuvuj+6l+ZQFNKhQelHhv3yPyJfmVJ/rL4d99J+S/zaAnp6Fv8AWfw376Qe1XH/AC1wfSpwz78j8+j/ADaAsps0Kp6UuFn+Ww/GSP1ipF9JXDT/AC23+OQD9dAT0qHo+3/Dj0vbb88g/WanXtpYnH05bfn4/nUG1TVkL2ts2+Dd25/8+P51TDtHbeFxB+dT99Bo4p6zG7TWo63MH55PnVJDx23cgLPExOwAkQk+wA70F+lSpUGR2ufFhdHygm/wNUEV+ttHbhiqR8klmO28aJhR6yCxx+Aabt8+OG3Z6e8uPlGP21LxeaVIo+VysFokIkRnHfdEBGGXpnPxCgoHtTI7e8KJVZmVCuOvJEo1anA7rZDb53AxkGlD2immkjCKY4pIkzLpDaJ5F5gQgncBRg7Yy43Bqu3bOXQwWH31TGvwW0uzTPC5jBI1AaQR3vsutaknE545IlkEZRl0u6g/VmzoUqXyinbfv5J+x6kGsuIypYc+QmSXll8aNPfI2QKPwtvPeqEvEr2JZYn0yTtyhCYUwAGDKzkOQMjQ0mlmwNSrk9TqdmOJy3ECyygKXAYKFK4UgEdXbUD4Hb2VFwPtIZ5ZEMbKu7RPpYB0VtBOSADvpYFSRpkXxzQZ9hx66kmAdeVGFAPd1H3QFOuIncBdQJDDOdIGRkaoeHcdkaxD+61M2Y2YkoxAIB5fcgAVmwdijEHIydsGZqK4m0IzHJCgscdcAZ29dAraXUisQVLAHS2xGRnB8iOlSE0NcOvbwPIzRPLFIdcXehTlrj6mcHLeBDb+OcY302vLjwt1+OYD9SGg08U1ZouLn7jEPbO37IDTc+7+5Qfn3/8Ax6DUxSrMLXR+xgX+s7f8q1yFvPO3+ST99Bqih70gx6uGXn4mQ9ftRq/ZXfErK8liZBJFGWGNacxWXxyDnasntFcSrw2+in0l47QnUpY6g8brk6t86kO/jkUBD9GfpiOHTnmJzNWeg32Ixjw8/i8870c/7Ngx098+TmPUmgLdW4LJqKKNJciTupJuEGzDc94nbceO0Ho6/wBnQjyMy/kzSD9lAT0qYilQNNMqqWYhVAySTgADqSTsBVW141BKSI5onIGTokVsDzODtVvFDt32SLgLzWQBLhDy8AnnuHGcg7KBQbK8VhLsgljLqQGUOuoEnABGcgk7YpS8VhVdTSxquCdRdQuAQpOScYyQPaawxwGUpcwuqMk+s6zKxAZ1+xjKYQa8nZvI9au8W4CZY41jbkspQa0CgqqA4CZUjAYggEY2oL8vFYV06pY11405dRqz005Pez6qss4HUge31UNwdnnSaBwoISJI20ysoBQk5wVLSDDHZj7fOr/G+Cm4aLDlFXmaiuNRDoUwNSsPGg1DKM4yM4z18PP2euo572OMAu6KD0LMFB9mT7Ploc4b2ZmV1mkkzJpWFkypTkhApGrRqJ15kxnGSR66ms+z7ubYzqo9zxsg0yscseThjhVyPe2ypyOnXwDau+KQxECSWOMnprdVz7Mneu5r2NF1u6Kox3mYBd9huTjeob6zLtCwx73JqOeuNDqcflCsGTsjIFGmQsdsq0jIO5MsihGVdSYXWMj7agJ4LhXUMjBlPRlIIPhsRsawu1vwrIed5H+hJD+ytmxVwgDgKw2wrtIMDp3mAJPtFYXaiTNxw4Dxuifkgl/fQP6QT/B8v86H/OjrelnC41EDJCjJ6segHrND3pCbHD5ifAxH5JozWlx63jeMc2QRKskbai2j4LZxqDDGemc+NBM3GoQyrzU1N0Gc572nb+sCPaD5VJHfoxwrgsdeADv72dLbepiAfXQ/BwAJcBoJYmKajy5CzsglZXLAh9Ry2sgt90rUjhiiupHLxq84jGklVclNQB65bOQB7KC/FOpXUCCu+43GxOap23aKCRtKvkggHKso1HGFyVAydQwOpyKmtXijRVV0ALMF7w3YsTpGTuc52/8A5UFzwISCQM7YkkikOMqRy+XsCDkZ5Y3GMZoLD8Ui1IhddTllUdclPhD2jx9lNa3UMwPLKOFODpw2/wD3mqEPZ9opFMTgRiVpGV9bt3o9BCsXzuctvnc1PwbhLxPIzGMB8dyJSiahnL4LHDNkZx9qOtBbHC4vuUf5C/urv3DGNhGn5I/dU9KgqNwqE9YYz/UX91V5ezNq3wraA+2FD+ta06VBjHsbZfeVr/Z4/m0zdi7D7ytT/wCni+bW0K5YUGOnY2xHSytR7LeMf8tDvbbs3axRQGO1t43N1agMkSIwzKpOCqg9AaOsUOduB3LUed7a/wCZmgJRSpYpUA56Rzjhl1+L/WwFbLSYCAxs2cdACARggnJ23/VWN6RRnhtx7F/xrRGBQD3EeKWfKDSRK6mIzaeWrHGtSq6T9m0jDC+LA+IqWB7Me+JFH71Csqusa7ROHYaCPY23r9dYvEHsUkOdU2qUuU7hi1LqHL1SlY8LI7uEDEhyT4baHCOGxF8RySxaVAeBkjAMRd3VcFD72NbKCjYxtnIoJLviVpYKWWFY8rGTy0jjyrtoXUxKgYJ8T47ZrUtGGIiICndwMaMIpGdPdbYd1fg5G6/FTbsqmkjmy5960uShZFhbWirlMEA9SwYnxJwK07O3KLhpHkOc6n059ncVRj4qCtwvibStKrJp5b6chtSnxxkqveG2QMgZHeO+Lk6alYeYI+UU8cQUsR9kcnYDfAHgN9gOtdmgHfoqYbO2nJPKWONpcDJ5Zj+EMDPdbSTjw1Vlp2rkEcsL5WZIHfUzd8z6RJy1XGNtWFGSSEJxjBJL2eP0pB+KQfIoFWbi6CtGpBOtio8gQrP+pTQYXEO2YjV9MWt0LgrzFXSRMIU5jNgRq+dYJ8AetWuKSyTWsZiOlpGhyUZmAVmXVhkwxXBPeGNt9q12lUEZIBY4GSBk+XrrAn7YIs/JEVwxBAyIXxusjbalGr6mfUc5GQDQSWRuIEkVsyrHp0nDl21EMcFix0qDpAJZu7uaa84zcAXHLi1SIQI0ZJACoYAyM4BV9jqCINWF8TnF49o7cF1MyKYxlwzAaRkA6idhgkA77ZGetWIOIxuupZFIwDnI6McKfYSCB54oMGyu7uSe25sZVAhLkIyqzlHBJy50KG0gIwLHXnbGKqdvRiC/H21i/wDwGTH+OjOhD0hL9L3J87G6HyaPnUFi5vI1v7bUyhmj6EMWywYIFOnSoPfz3tyq93oR16Ov9nxetpj8s0hpp4831pkAgRkgkrs2lugI1Nt5HA+OuvR0P4Nt/WHPyyOaAkzTZpjT4oKnGI3a3lERIkMbhMHB1EHGD4HPQ+FDV/aXWqQS854gTo5LHW7hAI2YKQUGdiNl1qGOx2Krq6Ecbu3wUVmPsUEn9FDNl2rmZU1RqHUStOpV0ZUQx4KK2GyFkDbjvaGA6jALh3DLuJp5HAZ5I5NGg/xgJK8zU5HkEKhQBqB8CbQ4fdW4ykr3HcMao+O7pUmNmJPebXkM3Uhl27uTXte08jASlotGLY8vSdTC4C7o2vrqLYGk5C48cglu2YIxTBcDIB6Ejw9WemfDNBhcL91QmJJg82kOhkQg6smMpI+pgdhrUncnST41f7RxSPDoi3ZnjB3ZRo1gvqKkMF05zg1l2vGJnktyxAjkj5raQmAGbuqzOwOApUZUEkgnbOK0+GNJzplkk1BSuldAXusAQcg5O+ofFQYdpwy5juFZ3d40ZEJBlJIMQXuqXK8vWdzgsMZJOMiSINoKn3UYlml1455kZd+XpY98xgddB6hfAtnX4nJKJYAkiqjyaWBTUxwjybMWwM6AOnnWM/aW4xJ72owSEIGstpuRAxC6hg6TsC3XyoLVtI4uyzrPoIjCAiUgakAJfDcnY5zkE53z0retrwO0igMDGwU5GAcqGBU+IwR8eae0clF1fCwNXTIPjnSSAfYTU1As0N9o97vhxPhPL/kS0RmhvtB9e8P/ABs5/uH/AH0HPpB/2fP7E/zErV45bvJCVRQxLKcMdIwGBJyQd8Dy8ayu3x/g64xvjQOuf4xM+ytPjsUhhdoWZZUBZNPeyQD3SvRwRkYPjjGCAaCOw4eyXMjhFjjbOQJC/McldL6SoEZCgg4O+fUDUXEOAs8k8gfBeIRovdxrAfDFtGtSCwxhvDpVWzgZLxkZ7kqsarGxE7KW0sWdmzyCd+jLnOAMDAqtBayPaTrqumZMskmZ4ZHfR00swbY9QvcJIwAQcBxN2RdwGUJEFLOIVKkYxCgi1FO7qWIkuuCpYYJ3yZg0IvbyLLcorT7RlIM+6GGeSuG5pYxE6tW7d/V49KtcDguo0kjfHM1BlZ2kli0MAMKzMZCwwSVYjc7bb0BJSzUVsHCDmFS3iVUqvXwBZiNseJqWgVKuRXWaBs0s0qZHBGQQR5jpQPSp80xFAsbUM9tull6762/Wx/UKJ6GO3B+sv6db/wDOKAnFKkKegHfSEP4OuP5qn5HU1t3d2saF26DwAySTsFA8STgAeusP0hg/Q25x9oP8S1LbzO1wjTroUg8lc5w++rmY25hToASAA4BznIV+B9n544O9O2ts6o5NMsI3OAoGGUYxsGx6qybe4EV3GgQxyq+nTG+q3KOYw50nDQ/CUgBQGZRjV1o7JrCmkS4kgdImLRyFtbRlQFCspOojBznYAk5x0waDeqhwqTUZjnK81wvxABh8Thh8VSX8EjgLG4jz8JtOpgPwMnAb1kEDyNTWtqsaKiDCqMDx+Unck9STuTQdtTEdKTUqDN7P/W6D7Uuv5Dsv7Kk4pYNJyyj6GjfWCU1j4LIQRkeDHx8K44I3vbDymuB/fOf1Go+0fCEngcGNZHVH0ZUMQ2MjHrJAoIL7sxzwhllJcBkLqiDusQcKGDcsjA7ynO3sxbfhCNPzSSGBQ+ruCRR4eIlYH2Cofc7QBltoUVBEzoqqEHOzspxjqMfJ1rNvILmVYGhL6l5gkaRRC7qQpwowRGWIwCVOMHpkNQXl7MwrzVBYLLnUO7jJbXnOjLHVn4ROMmuuO8HWYagCZAY9g7KGEciuNQBCuBuRnPU1S9zXc1xKJGkigZNKKgjBXIXBL5ZtedYOBjf1AmvPbXEVrbJGZi6ga03YswUHQ0gbMS6vH4O2OmxAsPtoR9Ix+lpfI2t4v/Arf8tFkaeNCnpHUG0k/E3Y+W3kP/KKC+Yj7st2AOBGckKMAEN3S2c5Y6SBjHcPnUfo7H8G2/8ANb/G1Mlvi+iYLnMSgnSu2zkd4oSufIMufIgNT+j7/Zlv/Nb/ABtQEgFJmoa7SdrDbuIk5QkKatUzskYy2kZ0qSTsdsr0G+9ZkPH7ojUJBJ6ohDOn5KOkvn0JPqoDDiF0scLu66lVSSuAdX4IB2JJ2323rMvuOLAFaeNY2ZJCe+m5jCkR6jjUWHT+bS4RxeO8gkDjTpLRyodQxtnPeCsARuCQCPaKngtY15TtK8hydDSHJJlUbYCgDYbbDr5mgpnjFoLmJNEesxKyPhMhSGZEXfWMqjkYGBj1ipLftZE6a9Lj3vmaCBrBOnCYzjUdaY3wdY3qnELLl7llUvFEHkR4zriwqKrMoOBoIJ6Z1ZqwtjaFx3gHMLRDvYblwMATj7ZHA36g0Dvfq88MT2y8zSWAkMeUUHSSnXPQHu+rpWpxG75QDBS7uQiqMAsd23J2AADEnyB6nArILwpJq91S644tbnutriBLhm97IIyxA0Y64HqvcRvLeWEsZSqoFkEiEhl1ZCspxuThlxg53GN8UFa07SiSdYgihurB5AGVsurBVAOvBRhnIHlWxPYxupV0RlOQQygggkMQQR4kAn1iq3B7KJEDRBhqUZL6tRwWOWDYbUWZic75NPFx2FjLh8cneQsrKq4Gd2YAHbfYnags21mka6Y0VF64VQoz54G1Smo7W6WRA65wemQVPluGAI+MVJQI0Ndofr7h3424/wAh6JTQ52iP07w78bN/9vJQZfacIvD7/S+s6yWIBXDF17u53x+2iXj1wY4GYOI+8gL4B0q0ihj3ttlJ3PShHtGo+h/FMAj3xjht9wynbyB8vj6EUa3d7ywpxkF0TyxrOnPykUAxJxq6xi2BuSHYrIERQ8aIpK5LIm8jBNa+TEA6TWvPeTl4gmlY58YLKRJHhC7Lp6MWAIycaTnZq7uOOssmgR5UGNXcsBpaYhUULjLbkZ6YB2z0quvGLnRcMY4Mw7YEr4JCLISTyu6NLeR3oOO0HFZYNAWSEnLMyHUJXXV3EiAV87d0kjJOOmaIY22BII2Gx6j1GsSDj0pljieEDVGJXZWdlUEvhfqeM4X7IrvsM4qHgHaw3UMkoiyY9PdQkk6lDFRrRDqAPlg7YPkBJTA1jS8bL2jzxKQCG5RYfCzsj6SMgEnIB8MHxrZoHoXuLG691POgGkhoQv2QjCZV/hafq2T0zpb4qKKFuJ3dxG0o5wWNeSQ+lcqk8ul3csCvvaqwXbGCC2cUGfddnJljSKOPVHyJDpYjuyFUzDgnBDyAMPAEPnYit/gFoVeV1h9zxMECx4VSWXVqkKoSF1AqPM6MnwrKg7Sy6V1sNT8jlDRjnKZWSRkHmY9L4+xBB2BzVrsff3EnM90NviNlU6c6WDHWNKJhG6BTqZTG2WNAS0qWaYUD0NduDtZ/022/WaJaFPSFIQtl/Trb9bGgLBSpUqAf7fLnh9wPwR/iWtC8eJ45Vkzpj+GRkFSqiQMpG4IGCCNwfZWZ6Qmxw64P4K/41rq5JNtft584D+pEI/1qaDq8R5dNpKNQbLGXC4aKMgnYjuyaioO2Nyy4xhduGBUUKqhVGwAAAA9QHSs/jYKqkw6wtrYecZBWQevCnUB4lBWmGz0oHpUqYUCxSxSpGgxYWkhaVRBI6tIXUo0QGGCn7ORSDq1eFSfROX70l+N4P+qa1SaVBki/uPC2x7ZkH6ga559zn63XzyZwPV4Ia1GahTjl/dOboQRXBaJYljClYld31FnVmBDqvdz7CMUG4s9z9wj/AD5/6VNrufuUI/8AOY//AAVZubrlxM7Z7iFmxue6Mn1VzZcR1sylGRlCEhip2fOCCrEfYnyoKwS7P3uv5x/m5+WsbtjwuZ7KdpZY8Rw3DARxMuS0Eke5aRtsMTsPCi81i9tXxw68/o83+W1BDZ2qNNbyGUcwRJiLu75QjUfsvE4PhhvM1F6Px/B8Q8jMPkmkFNbwyG7s9m5ccBJYAaSzKq6Sep6Z2xjxzkYzeyoaW09zRsVy91zZB1RGuJlATO2tt8E5wFJ+1yG5wXh4eV7vJ98yqDC4MYwFfONWWC6tiBgjbOSeO1XZcXaAYTI1fCBG5XCvqXvZU7gdD49ARctrwxaY5gExhUkUYiYDYD/dt+CdvInwr8aaUyxRIx0yPk6SyOqIMMSwGCuWU4ON8DvAnAVOynAhGs6SFmbIiIaR5SIlTKgO5yQS7N6tePAAWouBurKJLkumtGCFQDmIDSoIOy7BiAMkg7gHFaVpZiNSFycnJZjlmbplj7AB6gABtWLx7g8kkpKoWZliEcmV95KOXdtzqyw0jug5wAcAUFuLs+cYkkDjmmXHLAXv6w6EZOVIcjeq0fZDGoiZtXf0OR3kJKaCDnvaQuDn4eo56nOfbcDuYtIVdaxpblAXGrKPl4sk7hVL6WPUMB4VtS8LMk0MpUqOsseoY1KMxswGzFW8vNSc6RgIbjgJCENMqxi3SHdcYKbiQsXx18MfHSuOzXfldJAC7ROisvcRo2ZzkAgsHdmY75BORvVrjlmZBGwTmiOTWY8qNQ0On2XdJBYMM/a+yh+47K3GjUpQSclIgpc6QvNdimcfxashVsdYsdCaAj4JEI05Rm50iZ1ktqYaiTg5YsAPgjUScLuSaqNEwmuMzW+JBtGyliNKgZcaxlSucjA6jfz54Hw6SGabMa6Xkkfma1zhmLgBQgOO9vljvnwqtxrg7yyzhbdSskITmEoAzKS2kjOrDA6ScfooNngnD2gi0MwO5OFBCKCc6EDMSFHgM7eGBgC8BWRwLh0kUkwf4GUWI6slkAJBbxBUMI99yIgT1rXzQPQz2l+vOHfj5R/7eSiXNDPad/pvh3ruJP8AIkoMvtAp9wcR1Mm5YlUYMFYlc52yCdmwfPoPEvv7BZUKOCRqDDDMhBU5BDKQQQQOhoP7Svmx4rgYwW8j0C5Oevh0PSjgGgoLwCLWjkMWTTgGR2UlfgsyliHYZ2ZsnpvsKtNYIRICu0udYyd8qEPs7qgbeVWM0s0FC84XEzCV8gqMEiR0GkHOGCsFYDf4WfGp4uHorBlUBlUICNu4Nwp8wPDPTJx1Oa/aBwLWckZHKkyP6h2+PpV2AEKAdyAAfaBvQcwWgRFRMqq7DfOAPDfPsqUilqpZoG3oZj7TTlpRygw5jRRnDousSmIBnYEOCoLkoNtJXriifNYV5xG2McyPG4VJAjAIylpnYMOXjBLFmVtQxuwOaCE9p5O63KTl8ieUnmNq1W5CsqjRgqWIw2RtnarFv2gaQhFjAm0sSjvgKyNGCpYK2QVkVlYDceXhZh4NbkxuI8FE0IO8ulCPgFc4A8wR4DPSrMPDIlk5ioofQseofc1JIX2AmgrcCvpZolkkRE1qrKEcvsRnvEouDnbAz7a06x+DTMJJYAqiOHSFK6sDI1cslvhtpKsSNhqxWxmgVB/pJ2SyPlfWx/Sw/bRgDQf6TPqFv/TLXf8Ar0BjSpUqAa9Ix/g24/mr/jWs+XtDB7iuYzIBJm6BUhshmeQgHbY4I/RVz0nk/Qq6x10D/GteAWfpQvLaFoBIWUiQdcMC4IzqAySCQc9duvkH1KpBGeoPxjFUOBnSrRfcXKDx7mA0fyIyj+qa+RbftBcIAEuJlA8FlcD2AA19Geha1n9wme4lkka4bUvMYuRGg0Kctvvgn2aaA/p6aq17xKKEZlkSMebsF+TJ3oLNMTWMe1cOe6JmH2y28pX4jo3+LNA3az00pbXQhjjLoEDSPy31qxJ7pjcx420nJP2VB6jrpKfOvKex3panv7+KCOMcohjIWADBVU95QrHHe0jdm+F08a9T1f8AfSgiu51jVnY4VFLE+QG59tYd1w69nGpboWudxGIElwPASMx3bz04A6DOMm5xZ+ZJFD1DMJH/ABcWGx8cnLGPEFqr9pe06WirqZVZzsW1EKoGS5VdzvhQNss6jIoBntF2d4nNFypDbXkWoMVBktJDp6DKsUIPkf0Go+FdtILGWT3VZz2TzyankfM0TNvuJAdlG+wGBmtfhPayWRmV44GZVVikE2uTQyK+QpGGI1brqHUYLZGdriMUVzZyBtLwyRE56gqVyGHs6jxGKDUt7kOAykMrAEMDkEHcEHxBG9Y/bdscOvP6PN0/Fmhr0IXbPwsBiTy5ZEX+b3Wx7AWNE/bJc8OvB/8ATzf5bUFmz4amqOXvalRQO+2nGnHwc6c7nfFYfYd0gsJJcfx127+ZZZpFx8igD4qJOHNmOP8AmJ/hFBfCL8R2CqQTqu7gE+AC3rE6vb7PPyoDBrghIklCs8mEcfY50MznG+R3SMesVTSyWC4QrkJIpiALEqjDvgID8EMA2w2yigV1xu4KS2xClsyMpwCSAY2JOB1woJq5xC3MkLBfhbMnqdcMp/KA/TQXErJ43whZZbdmQtpk727aQvLkOSAcfD07kdcVoWNwJEV16OqsPYwzVigBeFrOEiMZl5ih5JQVmAdgFxE/Ozuyl91wNQBHTFb1tPN9Dw4V+bySVVgS+rSdAYddXwcjrnNbJO9d4oBHiVjJbxSKZriVHikAJZtaPGuqPS0YD97DZJJLELnPjFFxZ1hlRTNkLC8ZKSs3L0xh92UknKvsTqJJ2owU7mm+OgE7+fXM7p7o0ukRYqs4wiylZQgIwjFNJ7oDYUkbmq8k9yqyNEZ+XHFK0SNq1OmcHOvvcwHvJqOrGx+FRbeyuInMYDSBWKg9CwGw6+J2qS2uVkRXQ5VhqB9R3oKHEbt4xA5EjAEiQRozneNtyqgnGrHh41l8OuG91Ss/ukhmHLHLuAoVkU5OpuUMEkYKAqQc70UeHSmNAHRc1Yhpa6bRLldSTBpsqMrJvmPBzhu7Hn7EjNXO0313w71XD7+f0vIdvOiYChztUPpjhx8roj5YJaDJ47IDw/iijqgl1HKkk6Q2+lFPQAb6j66M4SNK+wfqoW47blbDiWVwGjnYHbf3s9cb5GOp65rT467CyZhnGhC5XZhFsZCu/Xl6sY38t6CxfcfjjcxhZJZBjUkS6iuRtrJIVM+AYgnqKgXtUo+qwXESjfUyB1A8yYmfSPWQBtWFBw201EQaraU7lYy0DHI3LQts59bIc6auNbXMZASaNwDsJY9LfE0WkeRB0HrQbVzEtzHGUdWjLo5KkMHVDqCgg4xrC59QI8a0qC7S9nt7gSPCqxSbTGKUuOYzBUl0sqnqdLEbkFSR3c0aCgemzT09ByayZeDyH3QBJGRMysFkh1oMKqEMNY1ghR4jB+StYmnzQUuGWTRRRx69WjYkg7jfZRq7oBIA3OAMb9askN5jqMbfY7ZHXcnff1jY43ocTmPOtkBI1SMzYOMqkbHSfVqKbeqtJmoIorcKzEAd8gnA3JChcnffZQPiqampjQdChP0lfWsX9KtcfnVoszQt6SB9Jr4YubU/36UBXSpUqAW9J654Vd/i/wBTKa+VJ987eJr6w9I4/gu7z9yb9GDXyhdL1PQb4z1+Ogu9k+BNe3cNsu3McKT5L1dviUE19IcU7Ty20nuW1tkKxLGoLTKrBSoxohJUyADbOsbg15h/4eeE672acj6jFgeppTp/wq3y169214PDcG1SeNZEMr7MMjPJkI9Y6fooMeTjjt9cveR/gpA0SflRCRv7ypLHiVgrao3hDnfU7Dmn2tIeYep6moR2Ht1zyXntz5xXEgUf1WZl/RTzdmrrHdvmkXyuYIph+UOWaAhmmD9CDnxG/wCnxoS7Rejm0uyzurLI25dDuTsM94Hw2wMdBVeTstcK31tw+TfOqMSWr/lJqwfjqN4ruPYQXkePGG7juRv+DcDO36qC7wb0d2Vt8GDU2Ma3JZvaCdl8OgFbcHBY1Hd5qfzJ5UAz5APj9FC69ppkPfkljx988Plx+XA+np44xVm27aazhJLKYjOAlyY3J8O66Hf46DeHDHVtaTzAlVUlikndUkhe+hPVieo9ZO1ZPE+yjXL65WjnKyK6mSN1KlRgJqikUaBknTp6sT41fTjsgBL2s4Gcdwxy7+YCPn5BSHamAfVGeM77SRSx/wCJMfpoKstvdILrFtCzTKUVopdGhSukjS6KunUWk2bcsc+BrjifF5o+H3MSW1wZW54iVYw4CzO2kao2ZRpVs49WK17bj8EhwlxE58lkUnp5A5q00g38PHx//eTQDXopvIbTh0cUsiwyFpGZJTy2BLHGzgfYhaLOPTJLZXIR1fMEo7rBusbeVV0n1AEEEHB65BzvVDinBYXSQmCIkqwB0KGyQcEMBmgltu0TRpYIEBE6Q94t4aUDBQNyw1K3lpD+VeD9pO0tzHc3Nuk8qxLcTkRhyEzzWYkqOu+9en2PEHP0EbVy1WJMueWAxZI0KDU2rfIU4XOSPDJHnPpA7LFNd4DkS3d3G4P2LpK5XHqKA+wqfMYC52s9MNzeIEREgUFXyrMZNS/h93T1OwHQ9TUnZv0xcQt8CRluU8pc6vYHHez7Q1edDqfVR36I+zwuuIJrAMcIMzDqCVICA7dC5B/qmg+guzCye5Y+YnLZgzFM6tGtmcJnAyVBA6eFalMhrH7WySpbmSJyvLOpwGCFkwRpDFG04Yq2w3048aDYUV0TQZLw6+P8Zj/1TH/DbCo/oZffdx7PdEhP+RQGtC3pA7QT2Vm1xAI2ZGQMJASuljpPRlwckefs8RTFjfgfXA8MESk/rt6ocX7MXN1E0c8xdGwSpn0junI+DbDoQKDI7Cele6u75ILhIVWQPjQrBtSqWAyZCDnB8PKvR7x0to5plwNi+gsFUvv0zspc4z5nfr18ztvROI3WSMBHVgysLmTIYbg/UT+qiThvAX4nbaL/AFGJZJNIDBWdkdkDMyKndUZA2GrJJ6Cgmte18zSKpmtQrFwCySK40EKAy8zuF2zpB7xABx1AJrTiJLmOVdEgGdm1KyggFkbAzgkZBAIyPAgnJvSkEsaqNUdvH9TBIEeAFWTU3cJCDSA7AgZIzk0uWUeF3GhnuJpCCRlYuTIMNgkbBY874BIoObxpjZSXKTOsvLaZF2MYABdUKkb93AJzknJyKyxx73ZDwq4A0l7sBgOgZYp1YD1ZGR6iKvcZu+TwV2bY+5Qu/m6BAP8AiFCHYq3K2XCyejcQdhv4cuZf1g0BRecOeOx4pr+zFy4wpXblkZ3UZ2A3GQcD49vix1WioDvOI4h7JcBvkTUfiqjxLgggsb73x31wzHvY2HLf5W33Y7nA8qe2uJZuQYUV0twpbU2ktI0ONKd0/BV8knAyQM7HAEd1ZRyLpkRXXyZQw+Q0J9p+ActUNvzUXX74I5JSNODgaFJ2z9qBuFBwCa3/AKPRr9VDw/jFwv5wZj/4qtW98j/AdH/msD+o0AfPZmO4hQyyywgQty5SA2p5Qke4UOdBGoo2cgHJ23OBQvdXWOJkLCJZFgjIJIUqheTXoLDdjlBpyNupG2ZU7TyyMwhgHc+Es0oikz/MVXYA42ZsA+GaAkpUKz9uFhZRcxSxau6NOmZS34PLJkP5HQdBWknaSFpEiYvG8mrlrIjRmTTuSmoDOBvg4OPCg1c1Bf3wijaRs4UZwOpPQKvmSSAB5kVNmsdvpi5/3VsfiacjO/mI1P5T+aUFWbs5JM8Ek7lmDOZFWR0RFaNhoj0EasNpBY7tudhhROey4U5iuLqI+qdpV/Jm5goVuu2c0zu1tPpjQygKsOsyFCoRI3KsGeQZcYGwZeu5oi4V2l1SRRs/MWcO0MnLMZYR4yGU7bjdWGA2D3RsSEtwb6AFlMd4o3KFeRMR+CwJjdvUVTPnV3s/2hivIRNCTjJUqw0ujrsyOPsWFaIFAPoyuNdxxUqfezdkqPDPeDEe3AoPQRQn6Tj9IMfKa2P9+lFQoU9KJ/g2X1PAfkmjoC4U9MKVAPekJc8MvPxEh+QZr5PuBud+v7K+s+3zY4ZebZ94k2/qmvk+4UZJOCT6+lB7f/4c4cW923nKgz/NQnr/AFv016J2jXv2n45v8iavOfQVxy2gs5hLcQxs0+QryqhxoQZwxBIznejLtL2qs82591W50zHOJkOMwyrvg7bkUGpkeX/fjTP0xmsQdt7HB+nLb88mfEfbVGe3FgMfTtuPHaZP30G2HH/frpwo8PHH/ZrBft5w8fyuA4/3inpUaekGwz9dRev4X6MCgIHPhn9lQXPDYpe7JGj/AM9Qw+PINYz+kSw++oz1+xfof6hrodv+Hk4F3EPbkfrUUHTdibT+LjMOfuDvAf7sqPPwqGTsrMn1HiFymPCTlzj49S6v+Kpv9O7ADAu4M+YcH5MVzL2+sAPruLw6MSd/YPbQZ95wO+PwjYXQ3+rQOhx7RrFZIsbiP4XDFX8Kzu+Uc7+GUPxURH0hWB/lcXT1jr5ZFcP28sM/XcPj9mKDBHG+UBqHFLfr8OJZ0H9YpISPjqWDtvGSqjiEOo42uLdoT8bZRQfirdj7aWR6Xlv+eXf5Wq39HrN9jcWz+ppImH6TQDvZGOIW1lOIBz1iQNMPgvGspjKDKlXk2GkbNg7MMb1+2Npq4NenqY7+Z/8A3BX9TGjT0d2yHh1ucAj3xk9WZJMFfI6T4edCPaq+iXhfE4jIglN1N73rAc6pkYEKd+m/Sg8Ib5NvKva//D7Zd27kzvmJB8QZj+sfJXi7R5Ne0egnicccF0JJI48yoRqdVz3DnGSM4wOlB7JG2aze1J+k58/c2qROO2/3eH86n76z+1PFIjZz++x50nA1r1GDjrQX2OT8dJm/d1qpLxeEdJo8/wA9fl6+yo341CP46IHf7NP30Fsp5/8Af/eajyaqfRuEn6tF0276b/ppk4xEd+bGfY6/voLerbbIPyVk8C46YUeM291IBNP30jDpvM+y4YE49mxzVscUi398TJ/DX99eb3XDuJtNPNY30axtPN70Z1XSQ+CdLgocnJyKD0e64hbO3MeG61AqcC2uRqKHUmQqaH0ncas4rHtr+S8vVMlpcrCAyASK8KhNizyhkAkLlUAQN0GCDlgAozdo845yHw+qWfy9f2U3C4uM3RRZeIJEsis4PNRe6pVSPegDnLDbI6HyoN30udoec0fDoO/IzqXA+26JF7cnUfLC1v3vBhaw8JgznlXUKk+bcqXUfjYk/HWd2Y7JW/DpVkLC4kIJM7SRqEJByFQt8Jtu8zeJ3Hja4hx8XMlqDyw0fEFCqsgZmRVcczA8N+vT2UBV2mOLK59UE3+W1LsnaCKytkXO0UZOdyWZQzEnzJJJ9tc9q/rG6/o83+W1ScL4nFyYhzY86E21r9qPXQalVLnhULnLwxufNkUn5SKR4tCDjmx58ta/vpPxGPSSrxk4274AJ8ifCgDe13ZpIZYLuGNlSN8TJAAraW7qzIB0dTsSMEoSCcDFScOszFcjXzsvCVWS4wS7CQu2kBiFbRgkDTqxkDunBHbcZgnj3aPDZV0Zl2I7rIwzvg5B8D7DWVxu4iS2iRZkd0mgERLqzZ5ijBOd8RllJO+nJPjQef8AbG04nFdyXFurjIEavASx0DIAZQp8d9wQC2Qabsf6MJTMLviDB3wTynAlJOMAyM2RkdQBncDfrXpw4lCASJYvy0/fUQ4vCP46P8tP30Fb6BqgzE80PTAjmfT+Q5ZMerTVN+DXCQGGOcPGSSyyx99wWLurSRldnJOTpzhj51ptxaLP1WP84p/bUf0Vi8JY+v26+Px0GZY2cdslwq2DRe6QeY9pIr7kMMhZCjJjJwFUgFulYvFe0ixrBJMdLwPGqRNBJB3SY3cliGGByuWNKgbnoCMF/wBEYunMj9XfH767PEYwCDKgB/3i4+PegXHO1SwcOlu8rlItQCuJAJWGlU1Lse+QM1iehXhRi4art1nkeX1kbID8YXP9ao+JWnDJsiUWh8SS0QJPtBB+PNR217BAoW34gIlUBVTnxSxgAbALLqYAdNmH6KD0bFCPpV24XOfIwn++jrPuvSCbeMu81ncqo6RycqU74wq6pFdj5ZUeyovSH2lt5+ESNHNGxYQOsetC/wBUjfSVDZzjqPUaD0QUqZTkUqBOgIIIBB2IO4I8jVVeDwAYEMQHkI1/dSpUHX0Kh+5R/kL+6mPCIPuMX5C/upqVB39DYvuUf5A/dTjh0X3NPyR+6lSoO/cqfaL8gqTQPIUqVByBT6B5U1KgYwqOij5KfQPIU1KgbSMdKikt1+1X5BSpUCk4XC3wooz7UU/sqA9nbX72g2/3SfupUqC7HGFACgADYADAA8gPCqd1wC2lbXLbwyMfsniRm226kZpUqCD/AEPsvvO2/MR/Npj2OsfvK1/MR/NpUqCGTsbY6gPcVr4/xEfzaqy9jLELn3Fa52/k8fzaelQUz2Qssn6Ttun3CP5tJex9j9523X7hH82lSoIn7HWOT9J2v5iP1/g0x7H2O30nbfmI/m0qVA3+h1jv9J2v5iP5tcL2PsjnNnbHr/ER+v8ABpUqCK47H2Qx9J23UfxEfzaqRdlbPnAe5LfG+3JT5tKlQb1l2Sssj6Utuv3CP5tadv2btY5FZLaBGV8hliRSDg7ggZFKlQazxBsggEHIIIyCCNwfMVm/6HWP3la/mI/m0qVAw7F2H3la/wBnj+bVK77GWIYYsrX8xH82lSoLR7F2G30la/2eP5tV37F2AO1lajYfyeP5tNSoK0/Y+xzj3HbY/ER/NpDsZY/eVr+Yj+bT0qCNuxdhn6yten3vH82uW7F2GB9JWvj/ACeP5tKlQcr2MsM/WVr/AGeP5tRjsbY5+srXr9wj9f4NKlQX7TsVYbfSVr4fyeP5taA7FWH3ja/2eP5tKlQN/obY6vrK16fcI/m12Ox1iDkWVqD58iP5tKlQa9KlSoP/2Q=="/>
          <p:cNvSpPr>
            <a:spLocks noChangeAspect="1" noChangeArrowheads="1"/>
          </p:cNvSpPr>
          <p:nvPr/>
        </p:nvSpPr>
        <p:spPr bwMode="auto">
          <a:xfrm>
            <a:off x="0" y="-604838"/>
            <a:ext cx="3695700" cy="123825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6564" name="AutoShape 4" descr="data:image/jpeg;base64,/9j/4AAQSkZJRgABAQAAAQABAAD/2wCEAAkGBhQSERUUExQWFRUWGRgYGRcXFxwXGBwXFxwdGBwYGBwcHSYeGBwjHB0cIi8gJCcpLCwsGB4xNTAqNSYrLCkBCQoKBQUFDQUFDSkYEhgpKSkpKSkpKSkpKSkpKSkpKSkpKSkpKSkpKSkpKSkpKSkpKSkpKSkpKSkpKSkpKSkpKf/AABEIAIIBhAMBIgACEQEDEQH/xAAcAAABBQEBAQAAAAAAAAAAAAAGAAEDBAUCBwj/xABXEAACAQMCAwQDBhAKCAUFAAABAgMABBESIQUTMQYiQVEHYXEUIzKBkdIVJDM0QlJTVGJzkpOhscHRJUNEcnSClKOysxYXNWOiwtPwCIOEpMNktNTh8f/EABQBAQAAAAAAAAAAAAAAAAAAAAD/xAAUEQEAAAAAAAAAAAAAAAAAAAAA/9oADAMBAAIRAxEAPwD2DtBf+57WecKGMUbyYOwOhScE/FQhfekOa3EiTwQiZBrAR2ZHRoJ5l0kqCp1QlTkYxuDRtxW1jkhkSX6myMr76e4QdW/ht40ENacGZGDXSPuSztcl5DmJ4MFixJAjdgANhnNBNaelWFRL7qjeHQ0oVgpaN+UoYqreMmD8H9NPN6WrYwl4oppmCzMUVVOnkY1cxlYqq95TqBYYPj0rP+h3BHL5m1hxJ3DLIUVpQFd0H2LkADUPKp7X6GIpUC7kzHLCxMF25ZJypcE8vqdIxjGMbUBZ9GyyWrLHpa4Ze6+xVShkbOPEKpHtIoeue3zx3rQGNGjWYQ4AkEm8YcMGKco7nAXUCcgDfGeIu0UCPAyR3jJBE0aBrS5LEtoGosYtyFTHT7I1A3ELRpjKYb8uXE3L5N3yTKgXS5Tl6SQVUjbqAaAgm7Wh7aWa2jaUxrGQNJ35qpIMBcs2lHVioGfAZNU+E9ug6gMvPk1N9aoxxGugGSSNyJIiC4Bj7zbZAIrA4Zxa2iszbPb3OXdpH0Wt3HiRpOZmNhEWGg6dJ69xaYXXD/hFeIFySXkMN3rlBCApKwiGpMIgxtgL6zkCKb0gR9zRBM/MaLRkKoeKV9AmQlt1zjY6T312AOa6PawfQ83fJCOSVRJGVQXMnKQM/RVLYyfAZ8qH7W/4WiE/TKhSmjVHdYjVHEiJETF3E1Ad3xwB0AFWR2l4YkcaFnKRyNKivHcFQ7atu9FggayQOg28qDSl7dRmGF4oXkMq27MRgpGLiQRDmNnrnWO6D8HfAOaZPSJatr0xSsyNpKBELY0u+o9/u92N8qxVhgAqCRQ/JxXg+dQldAWDsimdUYiUzgMvL3CyMzAY+yI6bVzw3inB4ztO5AXlgMZmATTIgVRyxjCyMB7fPegJB27tcoDDIGd9ADIinBSNw2797KSKQoy537uxwUi1TwVR8Qrzm64twhxgzOFOnWi8/S6qiRhXHLwRpjXyOx33NEH+suyxkSMQPEQzkfGeVgUBPyF8hSMC/aj5BQr/AK0bHPw3x58ic/o5VSn0mWA6yuo6ZaCdR8pjxj10BH7kT7RfyRTe4o/tE/JH7qmzQ5H6QbNt1kdx5pBO4+VYiDQbvuOP7RfyRXQgUdFUfEKwD2+tf/qD7LS5J/yqZO3cB6R3Z9llc/8ASoCMiloHlQ4e3MOccq7/ALHcf9Leuz22hzjlXf8AYrj/AKdBvCFftR8grrAofbtpHj63vf7HN82uX7bxjpbXreyzm/aooCPFKhj/AE7X7z4h/ZHpf6dj7zv/AOySD9lATinoUHb4eNlf/FayH9lSr25U/wAlvAP6LNn5OXQE1NmhUdvRn6zvcf0aX9PcqT/TuMdYLsf+lnPy+9fvoCelQw3b6EH6ncfHbTj/AOKpbDt3bSyLHqdGdtKa4pU1N5AvGBn46AipVU4rxWO2iaaZtEaYLNgnGSANgCTkkDbzoe/1ocO++Me2KX/p0BZTUKr6UOHH+PP5mb/p049JvDuvuj+6l+ZQFNKhQelHhv3yPyJfmVJ/rL4d99J+S/zaAnp6Fv8AWfw376Qe1XH/AC1wfSpwz78j8+j/ADaAsps0Kp6UuFn+Ww/GSP1ipF9JXDT/AC23+OQD9dAT0qHo+3/Dj0vbb88g/WanXtpYnH05bfn4/nUG1TVkL2ts2+Dd25/8+P51TDtHbeFxB+dT99Bo4p6zG7TWo63MH55PnVJDx23cgLPExOwAkQk+wA70F+lSpUGR2ufFhdHygm/wNUEV+ttHbhiqR8klmO28aJhR6yCxx+Aabt8+OG3Z6e8uPlGP21LxeaVIo+VysFokIkRnHfdEBGGXpnPxCgoHtTI7e8KJVZmVCuOvJEo1anA7rZDb53AxkGlD2immkjCKY4pIkzLpDaJ5F5gQgncBRg7Yy43Bqu3bOXQwWH31TGvwW0uzTPC5jBI1AaQR3vsutaknE545IlkEZRl0u6g/VmzoUqXyinbfv5J+x6kGsuIypYc+QmSXll8aNPfI2QKPwtvPeqEvEr2JZYn0yTtyhCYUwAGDKzkOQMjQ0mlmwNSrk9TqdmOJy3ECyygKXAYKFK4UgEdXbUD4Hb2VFwPtIZ5ZEMbKu7RPpYB0VtBOSADvpYFSRpkXxzQZ9hx66kmAdeVGFAPd1H3QFOuIncBdQJDDOdIGRkaoeHcdkaxD+61M2Y2YkoxAIB5fcgAVmwdijEHIydsGZqK4m0IzHJCgscdcAZ29dAraXUisQVLAHS2xGRnB8iOlSE0NcOvbwPIzRPLFIdcXehTlrj6mcHLeBDb+OcY302vLjwt1+OYD9SGg08U1ZouLn7jEPbO37IDTc+7+5Qfn3/8Ax6DUxSrMLXR+xgX+s7f8q1yFvPO3+ST99Bqih70gx6uGXn4mQ9ftRq/ZXfErK8liZBJFGWGNacxWXxyDnasntFcSrw2+in0l47QnUpY6g8brk6t86kO/jkUBD9GfpiOHTnmJzNWeg32Ixjw8/i8870c/7Ngx098+TmPUmgLdW4LJqKKNJciTupJuEGzDc94nbceO0Ho6/wBnQjyMy/kzSD9lAT0qYilQNNMqqWYhVAySTgADqSTsBVW141BKSI5onIGTokVsDzODtVvFDt32SLgLzWQBLhDy8AnnuHGcg7KBQbK8VhLsgljLqQGUOuoEnABGcgk7YpS8VhVdTSxquCdRdQuAQpOScYyQPaawxwGUpcwuqMk+s6zKxAZ1+xjKYQa8nZvI9au8W4CZY41jbkspQa0CgqqA4CZUjAYggEY2oL8vFYV06pY11405dRqz005Pez6qss4HUge31UNwdnnSaBwoISJI20ysoBQk5wVLSDDHZj7fOr/G+Cm4aLDlFXmaiuNRDoUwNSsPGg1DKM4yM4z18PP2euo572OMAu6KD0LMFB9mT7Ploc4b2ZmV1mkkzJpWFkypTkhApGrRqJ15kxnGSR66ms+z7ubYzqo9zxsg0yscseThjhVyPe2ypyOnXwDau+KQxECSWOMnprdVz7Mneu5r2NF1u6Kox3mYBd9huTjeob6zLtCwx73JqOeuNDqcflCsGTsjIFGmQsdsq0jIO5MsihGVdSYXWMj7agJ4LhXUMjBlPRlIIPhsRsawu1vwrIed5H+hJD+ytmxVwgDgKw2wrtIMDp3mAJPtFYXaiTNxw4Dxuifkgl/fQP6QT/B8v86H/OjrelnC41EDJCjJ6segHrND3pCbHD5ifAxH5JozWlx63jeMc2QRKskbai2j4LZxqDDGemc+NBM3GoQyrzU1N0Gc572nb+sCPaD5VJHfoxwrgsdeADv72dLbepiAfXQ/BwAJcBoJYmKajy5CzsglZXLAh9Ry2sgt90rUjhiiupHLxq84jGklVclNQB65bOQB7KC/FOpXUCCu+43GxOap23aKCRtKvkggHKso1HGFyVAydQwOpyKmtXijRVV0ALMF7w3YsTpGTuc52/8A5UFzwISCQM7YkkikOMqRy+XsCDkZ5Y3GMZoLD8Ui1IhddTllUdclPhD2jx9lNa3UMwPLKOFODpw2/wD3mqEPZ9opFMTgRiVpGV9bt3o9BCsXzuctvnc1PwbhLxPIzGMB8dyJSiahnL4LHDNkZx9qOtBbHC4vuUf5C/urv3DGNhGn5I/dU9KgqNwqE9YYz/UX91V5ezNq3wraA+2FD+ta06VBjHsbZfeVr/Z4/m0zdi7D7ytT/wCni+bW0K5YUGOnY2xHSytR7LeMf8tDvbbs3axRQGO1t43N1agMkSIwzKpOCqg9AaOsUOduB3LUed7a/wCZmgJRSpYpUA56Rzjhl1+L/WwFbLSYCAxs2cdACARggnJ23/VWN6RRnhtx7F/xrRGBQD3EeKWfKDSRK6mIzaeWrHGtSq6T9m0jDC+LA+IqWB7Me+JFH71Csqusa7ROHYaCPY23r9dYvEHsUkOdU2qUuU7hi1LqHL1SlY8LI7uEDEhyT4baHCOGxF8RySxaVAeBkjAMRd3VcFD72NbKCjYxtnIoJLviVpYKWWFY8rGTy0jjyrtoXUxKgYJ8T47ZrUtGGIiICndwMaMIpGdPdbYd1fg5G6/FTbsqmkjmy5960uShZFhbWirlMEA9SwYnxJwK07O3KLhpHkOc6n059ncVRj4qCtwvibStKrJp5b6chtSnxxkqveG2QMgZHeO+Lk6alYeYI+UU8cQUsR9kcnYDfAHgN9gOtdmgHfoqYbO2nJPKWONpcDJ5Zj+EMDPdbSTjw1Vlp2rkEcsL5WZIHfUzd8z6RJy1XGNtWFGSSEJxjBJL2eP0pB+KQfIoFWbi6CtGpBOtio8gQrP+pTQYXEO2YjV9MWt0LgrzFXSRMIU5jNgRq+dYJ8AetWuKSyTWsZiOlpGhyUZmAVmXVhkwxXBPeGNt9q12lUEZIBY4GSBk+XrrAn7YIs/JEVwxBAyIXxusjbalGr6mfUc5GQDQSWRuIEkVsyrHp0nDl21EMcFix0qDpAJZu7uaa84zcAXHLi1SIQI0ZJACoYAyM4BV9jqCINWF8TnF49o7cF1MyKYxlwzAaRkA6idhgkA77ZGetWIOIxuupZFIwDnI6McKfYSCB54oMGyu7uSe25sZVAhLkIyqzlHBJy50KG0gIwLHXnbGKqdvRiC/H21i/wDwGTH+OjOhD0hL9L3J87G6HyaPnUFi5vI1v7bUyhmj6EMWywYIFOnSoPfz3tyq93oR16Ov9nxetpj8s0hpp4831pkAgRkgkrs2lugI1Nt5HA+OuvR0P4Nt/WHPyyOaAkzTZpjT4oKnGI3a3lERIkMbhMHB1EHGD4HPQ+FDV/aXWqQS854gTo5LHW7hAI2YKQUGdiNl1qGOx2Krq6Ecbu3wUVmPsUEn9FDNl2rmZU1RqHUStOpV0ZUQx4KK2GyFkDbjvaGA6jALh3DLuJp5HAZ5I5NGg/xgJK8zU5HkEKhQBqB8CbQ4fdW4ykr3HcMao+O7pUmNmJPebXkM3Uhl27uTXte08jASlotGLY8vSdTC4C7o2vrqLYGk5C48cglu2YIxTBcDIB6Ejw9WemfDNBhcL91QmJJg82kOhkQg6smMpI+pgdhrUncnST41f7RxSPDoi3ZnjB3ZRo1gvqKkMF05zg1l2vGJnktyxAjkj5raQmAGbuqzOwOApUZUEkgnbOK0+GNJzplkk1BSuldAXusAQcg5O+ofFQYdpwy5juFZ3d40ZEJBlJIMQXuqXK8vWdzgsMZJOMiSINoKn3UYlml1455kZd+XpY98xgddB6hfAtnX4nJKJYAkiqjyaWBTUxwjybMWwM6AOnnWM/aW4xJ72owSEIGstpuRAxC6hg6TsC3XyoLVtI4uyzrPoIjCAiUgakAJfDcnY5zkE53z0retrwO0igMDGwU5GAcqGBU+IwR8eae0clF1fCwNXTIPjnSSAfYTU1As0N9o97vhxPhPL/kS0RmhvtB9e8P/ABs5/uH/AH0HPpB/2fP7E/zErV45bvJCVRQxLKcMdIwGBJyQd8Dy8ayu3x/g64xvjQOuf4xM+ytPjsUhhdoWZZUBZNPeyQD3SvRwRkYPjjGCAaCOw4eyXMjhFjjbOQJC/McldL6SoEZCgg4O+fUDUXEOAs8k8gfBeIRovdxrAfDFtGtSCwxhvDpVWzgZLxkZ7kqsarGxE7KW0sWdmzyCd+jLnOAMDAqtBayPaTrqumZMskmZ4ZHfR00swbY9QvcJIwAQcBxN2RdwGUJEFLOIVKkYxCgi1FO7qWIkuuCpYYJ3yZg0IvbyLLcorT7RlIM+6GGeSuG5pYxE6tW7d/V49KtcDguo0kjfHM1BlZ2kli0MAMKzMZCwwSVYjc7bb0BJSzUVsHCDmFS3iVUqvXwBZiNseJqWgVKuRXWaBs0s0qZHBGQQR5jpQPSp80xFAsbUM9tull6762/Wx/UKJ6GO3B+sv6db/wDOKAnFKkKegHfSEP4OuP5qn5HU1t3d2saF26DwAySTsFA8STgAeusP0hg/Q25x9oP8S1LbzO1wjTroUg8lc5w++rmY25hToASAA4BznIV+B9n544O9O2ts6o5NMsI3OAoGGUYxsGx6qybe4EV3GgQxyq+nTG+q3KOYw50nDQ/CUgBQGZRjV1o7JrCmkS4kgdImLRyFtbRlQFCspOojBznYAk5x0waDeqhwqTUZjnK81wvxABh8Thh8VSX8EjgLG4jz8JtOpgPwMnAb1kEDyNTWtqsaKiDCqMDx+Unck9STuTQdtTEdKTUqDN7P/W6D7Uuv5Dsv7Kk4pYNJyyj6GjfWCU1j4LIQRkeDHx8K44I3vbDymuB/fOf1Go+0fCEngcGNZHVH0ZUMQ2MjHrJAoIL7sxzwhllJcBkLqiDusQcKGDcsjA7ynO3sxbfhCNPzSSGBQ+ruCRR4eIlYH2Cofc7QBltoUVBEzoqqEHOzspxjqMfJ1rNvILmVYGhL6l5gkaRRC7qQpwowRGWIwCVOMHpkNQXl7MwrzVBYLLnUO7jJbXnOjLHVn4ROMmuuO8HWYagCZAY9g7KGEciuNQBCuBuRnPU1S9zXc1xKJGkigZNKKgjBXIXBL5ZtedYOBjf1AmvPbXEVrbJGZi6ga03YswUHQ0gbMS6vH4O2OmxAsPtoR9Ix+lpfI2t4v/Arf8tFkaeNCnpHUG0k/E3Y+W3kP/KKC+Yj7st2AOBGckKMAEN3S2c5Y6SBjHcPnUfo7H8G2/8ANb/G1Mlvi+iYLnMSgnSu2zkd4oSufIMufIgNT+j7/Zlv/Nb/ABtQEgFJmoa7SdrDbuIk5QkKatUzskYy2kZ0qSTsdsr0G+9ZkPH7ojUJBJ6ohDOn5KOkvn0JPqoDDiF0scLu66lVSSuAdX4IB2JJ2323rMvuOLAFaeNY2ZJCe+m5jCkR6jjUWHT+bS4RxeO8gkDjTpLRyodQxtnPeCsARuCQCPaKngtY15TtK8hydDSHJJlUbYCgDYbbDr5mgpnjFoLmJNEesxKyPhMhSGZEXfWMqjkYGBj1ipLftZE6a9Lj3vmaCBrBOnCYzjUdaY3wdY3qnELLl7llUvFEHkR4zriwqKrMoOBoIJ6Z1ZqwtjaFx3gHMLRDvYblwMATj7ZHA36g0Dvfq88MT2y8zSWAkMeUUHSSnXPQHu+rpWpxG75QDBS7uQiqMAsd23J2AADEnyB6nArILwpJq91S644tbnutriBLhm97IIyxA0Y64HqvcRvLeWEsZSqoFkEiEhl1ZCspxuThlxg53GN8UFa07SiSdYgihurB5AGVsurBVAOvBRhnIHlWxPYxupV0RlOQQygggkMQQR4kAn1iq3B7KJEDRBhqUZL6tRwWOWDYbUWZic75NPFx2FjLh8cneQsrKq4Gd2YAHbfYnags21mka6Y0VF64VQoz54G1Smo7W6WRA65wemQVPluGAI+MVJQI0Ndofr7h3424/wAh6JTQ52iP07w78bN/9vJQZfacIvD7/S+s6yWIBXDF17u53x+2iXj1wY4GYOI+8gL4B0q0ihj3ttlJ3PShHtGo+h/FMAj3xjht9wynbyB8vj6EUa3d7ywpxkF0TyxrOnPykUAxJxq6xi2BuSHYrIERQ8aIpK5LIm8jBNa+TEA6TWvPeTl4gmlY58YLKRJHhC7Lp6MWAIycaTnZq7uOOssmgR5UGNXcsBpaYhUULjLbkZ6YB2z0quvGLnRcMY4Mw7YEr4JCLISTyu6NLeR3oOO0HFZYNAWSEnLMyHUJXXV3EiAV87d0kjJOOmaIY22BII2Gx6j1GsSDj0pljieEDVGJXZWdlUEvhfqeM4X7IrvsM4qHgHaw3UMkoiyY9PdQkk6lDFRrRDqAPlg7YPkBJTA1jS8bL2jzxKQCG5RYfCzsj6SMgEnIB8MHxrZoHoXuLG691POgGkhoQv2QjCZV/hafq2T0zpb4qKKFuJ3dxG0o5wWNeSQ+lcqk8ul3csCvvaqwXbGCC2cUGfddnJljSKOPVHyJDpYjuyFUzDgnBDyAMPAEPnYit/gFoVeV1h9zxMECx4VSWXVqkKoSF1AqPM6MnwrKg7Sy6V1sNT8jlDRjnKZWSRkHmY9L4+xBB2BzVrsff3EnM90NviNlU6c6WDHWNKJhG6BTqZTG2WNAS0qWaYUD0NduDtZ/022/WaJaFPSFIQtl/Trb9bGgLBSpUqAf7fLnh9wPwR/iWtC8eJ45Vkzpj+GRkFSqiQMpG4IGCCNwfZWZ6Qmxw64P4K/41rq5JNtft584D+pEI/1qaDq8R5dNpKNQbLGXC4aKMgnYjuyaioO2Nyy4xhduGBUUKqhVGwAAAA9QHSs/jYKqkw6wtrYecZBWQevCnUB4lBWmGz0oHpUqYUCxSxSpGgxYWkhaVRBI6tIXUo0QGGCn7ORSDq1eFSfROX70l+N4P+qa1SaVBki/uPC2x7ZkH6ga559zn63XzyZwPV4Ia1GahTjl/dOboQRXBaJYljClYld31FnVmBDqvdz7CMUG4s9z9wj/AD5/6VNrufuUI/8AOY//AAVZubrlxM7Z7iFmxue6Mn1VzZcR1sylGRlCEhip2fOCCrEfYnyoKwS7P3uv5x/m5+WsbtjwuZ7KdpZY8Rw3DARxMuS0Eke5aRtsMTsPCi81i9tXxw68/o83+W1BDZ2qNNbyGUcwRJiLu75QjUfsvE4PhhvM1F6Px/B8Q8jMPkmkFNbwyG7s9m5ccBJYAaSzKq6Sep6Z2xjxzkYzeyoaW09zRsVy91zZB1RGuJlATO2tt8E5wFJ+1yG5wXh4eV7vJ98yqDC4MYwFfONWWC6tiBgjbOSeO1XZcXaAYTI1fCBG5XCvqXvZU7gdD49ARctrwxaY5gExhUkUYiYDYD/dt+CdvInwr8aaUyxRIx0yPk6SyOqIMMSwGCuWU4ON8DvAnAVOynAhGs6SFmbIiIaR5SIlTKgO5yQS7N6tePAAWouBurKJLkumtGCFQDmIDSoIOy7BiAMkg7gHFaVpZiNSFycnJZjlmbplj7AB6gABtWLx7g8kkpKoWZliEcmV95KOXdtzqyw0jug5wAcAUFuLs+cYkkDjmmXHLAXv6w6EZOVIcjeq0fZDGoiZtXf0OR3kJKaCDnvaQuDn4eo56nOfbcDuYtIVdaxpblAXGrKPl4sk7hVL6WPUMB4VtS8LMk0MpUqOsseoY1KMxswGzFW8vNSc6RgIbjgJCENMqxi3SHdcYKbiQsXx18MfHSuOzXfldJAC7ROisvcRo2ZzkAgsHdmY75BORvVrjlmZBGwTmiOTWY8qNQ0On2XdJBYMM/a+yh+47K3GjUpQSclIgpc6QvNdimcfxashVsdYsdCaAj4JEI05Rm50iZ1ktqYaiTg5YsAPgjUScLuSaqNEwmuMzW+JBtGyliNKgZcaxlSucjA6jfz54Hw6SGabMa6Xkkfma1zhmLgBQgOO9vljvnwqtxrg7yyzhbdSskITmEoAzKS2kjOrDA6ScfooNngnD2gi0MwO5OFBCKCc6EDMSFHgM7eGBgC8BWRwLh0kUkwf4GUWI6slkAJBbxBUMI99yIgT1rXzQPQz2l+vOHfj5R/7eSiXNDPad/pvh3ruJP8AIkoMvtAp9wcR1Mm5YlUYMFYlc52yCdmwfPoPEvv7BZUKOCRqDDDMhBU5BDKQQQQOhoP7Svmx4rgYwW8j0C5Oevh0PSjgGgoLwCLWjkMWTTgGR2UlfgsyliHYZ2ZsnpvsKtNYIRICu0udYyd8qEPs7qgbeVWM0s0FC84XEzCV8gqMEiR0GkHOGCsFYDf4WfGp4uHorBlUBlUICNu4Nwp8wPDPTJx1Oa/aBwLWckZHKkyP6h2+PpV2AEKAdyAAfaBvQcwWgRFRMqq7DfOAPDfPsqUilqpZoG3oZj7TTlpRygw5jRRnDousSmIBnYEOCoLkoNtJXriifNYV5xG2McyPG4VJAjAIylpnYMOXjBLFmVtQxuwOaCE9p5O63KTl8ieUnmNq1W5CsqjRgqWIw2RtnarFv2gaQhFjAm0sSjvgKyNGCpYK2QVkVlYDceXhZh4NbkxuI8FE0IO8ulCPgFc4A8wR4DPSrMPDIlk5ioofQseofc1JIX2AmgrcCvpZolkkRE1qrKEcvsRnvEouDnbAz7a06x+DTMJJYAqiOHSFK6sDI1cslvhtpKsSNhqxWxmgVB/pJ2SyPlfWx/Sw/bRgDQf6TPqFv/TLXf8Ar0BjSpUqAa9Ix/g24/mr/jWs+XtDB7iuYzIBJm6BUhshmeQgHbY4I/RVz0nk/Qq6x10D/GteAWfpQvLaFoBIWUiQdcMC4IzqAySCQc9duvkH1KpBGeoPxjFUOBnSrRfcXKDx7mA0fyIyj+qa+RbftBcIAEuJlA8FlcD2AA19Geha1n9wme4lkka4bUvMYuRGg0Kctvvgn2aaA/p6aq17xKKEZlkSMebsF+TJ3oLNMTWMe1cOe6JmH2y28pX4jo3+LNA3az00pbXQhjjLoEDSPy31qxJ7pjcx420nJP2VB6jrpKfOvKex3panv7+KCOMcohjIWADBVU95QrHHe0jdm+F08a9T1f8AfSgiu51jVnY4VFLE+QG59tYd1w69nGpboWudxGIElwPASMx3bz04A6DOMm5xZ+ZJFD1DMJH/ABcWGx8cnLGPEFqr9pe06WirqZVZzsW1EKoGS5VdzvhQNss6jIoBntF2d4nNFypDbXkWoMVBktJDp6DKsUIPkf0Go+FdtILGWT3VZz2TzyankfM0TNvuJAdlG+wGBmtfhPayWRmV44GZVVikE2uTQyK+QpGGI1brqHUYLZGdriMUVzZyBtLwyRE56gqVyGHs6jxGKDUt7kOAykMrAEMDkEHcEHxBG9Y/bdscOvP6PN0/Fmhr0IXbPwsBiTy5ZEX+b3Wx7AWNE/bJc8OvB/8ATzf5bUFmz4amqOXvalRQO+2nGnHwc6c7nfFYfYd0gsJJcfx127+ZZZpFx8igD4qJOHNmOP8AmJ/hFBfCL8R2CqQTqu7gE+AC3rE6vb7PPyoDBrghIklCs8mEcfY50MznG+R3SMesVTSyWC4QrkJIpiALEqjDvgID8EMA2w2yigV1xu4KS2xClsyMpwCSAY2JOB1woJq5xC3MkLBfhbMnqdcMp/KA/TQXErJ43whZZbdmQtpk727aQvLkOSAcfD07kdcVoWNwJEV16OqsPYwzVigBeFrOEiMZl5ih5JQVmAdgFxE/Ozuyl91wNQBHTFb1tPN9Dw4V+bySVVgS+rSdAYddXwcjrnNbJO9d4oBHiVjJbxSKZriVHikAJZtaPGuqPS0YD97DZJJLELnPjFFxZ1hlRTNkLC8ZKSs3L0xh92UknKvsTqJJ2owU7mm+OgE7+fXM7p7o0ukRYqs4wiylZQgIwjFNJ7oDYUkbmq8k9yqyNEZ+XHFK0SNq1OmcHOvvcwHvJqOrGx+FRbeyuInMYDSBWKg9CwGw6+J2qS2uVkRXQ5VhqB9R3oKHEbt4xA5EjAEiQRozneNtyqgnGrHh41l8OuG91Ss/ukhmHLHLuAoVkU5OpuUMEkYKAqQc70UeHSmNAHRc1Yhpa6bRLldSTBpsqMrJvmPBzhu7Hn7EjNXO0313w71XD7+f0vIdvOiYChztUPpjhx8roj5YJaDJ47IDw/iijqgl1HKkk6Q2+lFPQAb6j66M4SNK+wfqoW47blbDiWVwGjnYHbf3s9cb5GOp65rT467CyZhnGhC5XZhFsZCu/Xl6sY38t6CxfcfjjcxhZJZBjUkS6iuRtrJIVM+AYgnqKgXtUo+qwXESjfUyB1A8yYmfSPWQBtWFBw201EQaraU7lYy0DHI3LQts59bIc6auNbXMZASaNwDsJY9LfE0WkeRB0HrQbVzEtzHGUdWjLo5KkMHVDqCgg4xrC59QI8a0qC7S9nt7gSPCqxSbTGKUuOYzBUl0sqnqdLEbkFSR3c0aCgemzT09ByayZeDyH3QBJGRMysFkh1oMKqEMNY1ghR4jB+StYmnzQUuGWTRRRx69WjYkg7jfZRq7oBIA3OAMb9askN5jqMbfY7ZHXcnff1jY43ocTmPOtkBI1SMzYOMqkbHSfVqKbeqtJmoIorcKzEAd8gnA3JChcnffZQPiqampjQdChP0lfWsX9KtcfnVoszQt6SB9Jr4YubU/36UBXSpUqAW9J654Vd/i/wBTKa+VJ987eJr6w9I4/gu7z9yb9GDXyhdL1PQb4z1+Ogu9k+BNe3cNsu3McKT5L1dviUE19IcU7Ty20nuW1tkKxLGoLTKrBSoxohJUyADbOsbg15h/4eeE672acj6jFgeppTp/wq3y169214PDcG1SeNZEMr7MMjPJkI9Y6fooMeTjjt9cveR/gpA0SflRCRv7ypLHiVgrao3hDnfU7Dmn2tIeYep6moR2Ht1zyXntz5xXEgUf1WZl/RTzdmrrHdvmkXyuYIph+UOWaAhmmD9CDnxG/wCnxoS7Rejm0uyzurLI25dDuTsM94Hw2wMdBVeTstcK31tw+TfOqMSWr/lJqwfjqN4ruPYQXkePGG7juRv+DcDO36qC7wb0d2Vt8GDU2Ma3JZvaCdl8OgFbcHBY1Hd5qfzJ5UAz5APj9FC69ppkPfkljx988Plx+XA+np44xVm27aazhJLKYjOAlyY3J8O66Hf46DeHDHVtaTzAlVUlikndUkhe+hPVieo9ZO1ZPE+yjXL65WjnKyK6mSN1KlRgJqikUaBknTp6sT41fTjsgBL2s4Gcdwxy7+YCPn5BSHamAfVGeM77SRSx/wCJMfpoKstvdILrFtCzTKUVopdGhSukjS6KunUWk2bcsc+BrjifF5o+H3MSW1wZW54iVYw4CzO2kao2ZRpVs49WK17bj8EhwlxE58lkUnp5A5q00g38PHx//eTQDXopvIbTh0cUsiwyFpGZJTy2BLHGzgfYhaLOPTJLZXIR1fMEo7rBusbeVV0n1AEEEHB65BzvVDinBYXSQmCIkqwB0KGyQcEMBmgltu0TRpYIEBE6Q94t4aUDBQNyw1K3lpD+VeD9pO0tzHc3Nuk8qxLcTkRhyEzzWYkqOu+9en2PEHP0EbVy1WJMueWAxZI0KDU2rfIU4XOSPDJHnPpA7LFNd4DkS3d3G4P2LpK5XHqKA+wqfMYC52s9MNzeIEREgUFXyrMZNS/h93T1OwHQ9TUnZv0xcQt8CRluU8pc6vYHHez7Q1edDqfVR36I+zwuuIJrAMcIMzDqCVICA7dC5B/qmg+guzCye5Y+YnLZgzFM6tGtmcJnAyVBA6eFalMhrH7WySpbmSJyvLOpwGCFkwRpDFG04Yq2w3048aDYUV0TQZLw6+P8Zj/1TH/DbCo/oZffdx7PdEhP+RQGtC3pA7QT2Vm1xAI2ZGQMJASuljpPRlwckefs8RTFjfgfXA8MESk/rt6ocX7MXN1E0c8xdGwSpn0junI+DbDoQKDI7Cele6u75ILhIVWQPjQrBtSqWAyZCDnB8PKvR7x0to5plwNi+gsFUvv0zspc4z5nfr18ztvROI3WSMBHVgysLmTIYbg/UT+qiThvAX4nbaL/AFGJZJNIDBWdkdkDMyKndUZA2GrJJ6Cgmte18zSKpmtQrFwCySK40EKAy8zuF2zpB7xABx1AJrTiJLmOVdEgGdm1KyggFkbAzgkZBAIyPAgnJvSkEsaqNUdvH9TBIEeAFWTU3cJCDSA7AgZIzk0uWUeF3GhnuJpCCRlYuTIMNgkbBY874BIoObxpjZSXKTOsvLaZF2MYABdUKkb93AJzknJyKyxx73ZDwq4A0l7sBgOgZYp1YD1ZGR6iKvcZu+TwV2bY+5Qu/m6BAP8AiFCHYq3K2XCyejcQdhv4cuZf1g0BRecOeOx4pr+zFy4wpXblkZ3UZ2A3GQcD49vix1WioDvOI4h7JcBvkTUfiqjxLgggsb73x31wzHvY2HLf5W33Y7nA8qe2uJZuQYUV0twpbU2ktI0ONKd0/BV8knAyQM7HAEd1ZRyLpkRXXyZQw+Q0J9p+ActUNvzUXX74I5JSNODgaFJ2z9qBuFBwCa3/AKPRr9VDw/jFwv5wZj/4qtW98j/AdH/msD+o0AfPZmO4hQyyywgQty5SA2p5Qke4UOdBGoo2cgHJ23OBQvdXWOJkLCJZFgjIJIUqheTXoLDdjlBpyNupG2ZU7TyyMwhgHc+Es0oikz/MVXYA42ZsA+GaAkpUKz9uFhZRcxSxau6NOmZS34PLJkP5HQdBWknaSFpEiYvG8mrlrIjRmTTuSmoDOBvg4OPCg1c1Bf3wijaRs4UZwOpPQKvmSSAB5kVNmsdvpi5/3VsfiacjO/mI1P5T+aUFWbs5JM8Ek7lmDOZFWR0RFaNhoj0EasNpBY7tudhhROey4U5iuLqI+qdpV/Jm5goVuu2c0zu1tPpjQygKsOsyFCoRI3KsGeQZcYGwZeu5oi4V2l1SRRs/MWcO0MnLMZYR4yGU7bjdWGA2D3RsSEtwb6AFlMd4o3KFeRMR+CwJjdvUVTPnV3s/2hivIRNCTjJUqw0ujrsyOPsWFaIFAPoyuNdxxUqfezdkqPDPeDEe3AoPQRQn6Tj9IMfKa2P9+lFQoU9KJ/g2X1PAfkmjoC4U9MKVAPekJc8MvPxEh+QZr5PuBud+v7K+s+3zY4ZebZ94k2/qmvk+4UZJOCT6+lB7f/4c4cW923nKgz/NQnr/AFv016J2jXv2n45v8iavOfQVxy2gs5hLcQxs0+QryqhxoQZwxBIznejLtL2qs82591W50zHOJkOMwyrvg7bkUGpkeX/fjTP0xmsQdt7HB+nLb88mfEfbVGe3FgMfTtuPHaZP30G2HH/frpwo8PHH/ZrBft5w8fyuA4/3inpUaekGwz9dRev4X6MCgIHPhn9lQXPDYpe7JGj/AM9Qw+PINYz+kSw++oz1+xfof6hrodv+Hk4F3EPbkfrUUHTdibT+LjMOfuDvAf7sqPPwqGTsrMn1HiFymPCTlzj49S6v+Kpv9O7ADAu4M+YcH5MVzL2+sAPruLw6MSd/YPbQZ95wO+PwjYXQ3+rQOhx7RrFZIsbiP4XDFX8Kzu+Uc7+GUPxURH0hWB/lcXT1jr5ZFcP28sM/XcPj9mKDBHG+UBqHFLfr8OJZ0H9YpISPjqWDtvGSqjiEOo42uLdoT8bZRQfirdj7aWR6Xlv+eXf5Wq39HrN9jcWz+ppImH6TQDvZGOIW1lOIBz1iQNMPgvGspjKDKlXk2GkbNg7MMb1+2Npq4NenqY7+Z/8A3BX9TGjT0d2yHh1ucAj3xk9WZJMFfI6T4edCPaq+iXhfE4jIglN1N73rAc6pkYEKd+m/Sg8Ib5NvKva//D7Zd27kzvmJB8QZj+sfJXi7R5Ne0egnicccF0JJI48yoRqdVz3DnGSM4wOlB7JG2aze1J+k58/c2qROO2/3eH86n76z+1PFIjZz++x50nA1r1GDjrQX2OT8dJm/d1qpLxeEdJo8/wA9fl6+yo341CP46IHf7NP30Fsp5/8Af/eajyaqfRuEn6tF0276b/ppk4xEd+bGfY6/voLerbbIPyVk8C46YUeM291IBNP30jDpvM+y4YE49mxzVscUi398TJ/DX99eb3XDuJtNPNY30axtPN70Z1XSQ+CdLgocnJyKD0e64hbO3MeG61AqcC2uRqKHUmQqaH0ncas4rHtr+S8vVMlpcrCAyASK8KhNizyhkAkLlUAQN0GCDlgAozdo845yHw+qWfy9f2U3C4uM3RRZeIJEsis4PNRe6pVSPegDnLDbI6HyoN30udoec0fDoO/IzqXA+26JF7cnUfLC1v3vBhaw8JgznlXUKk+bcqXUfjYk/HWd2Y7JW/DpVkLC4kIJM7SRqEJByFQt8Jtu8zeJ3Hja4hx8XMlqDyw0fEFCqsgZmRVcczA8N+vT2UBV2mOLK59UE3+W1LsnaCKytkXO0UZOdyWZQzEnzJJJ9tc9q/rG6/o83+W1ScL4nFyYhzY86E21r9qPXQalVLnhULnLwxufNkUn5SKR4tCDjmx58ta/vpPxGPSSrxk4274AJ8ifCgDe13ZpIZYLuGNlSN8TJAAraW7qzIB0dTsSMEoSCcDFScOszFcjXzsvCVWS4wS7CQu2kBiFbRgkDTqxkDunBHbcZgnj3aPDZV0Zl2I7rIwzvg5B8D7DWVxu4iS2iRZkd0mgERLqzZ5ijBOd8RllJO+nJPjQef8AbG04nFdyXFurjIEavASx0DIAZQp8d9wQC2Qabsf6MJTMLviDB3wTynAlJOMAyM2RkdQBncDfrXpw4lCASJYvy0/fUQ4vCP46P8tP30Fb6BqgzE80PTAjmfT+Q5ZMerTVN+DXCQGGOcPGSSyyx99wWLurSRldnJOTpzhj51ptxaLP1WP84p/bUf0Vi8JY+v26+Px0GZY2cdslwq2DRe6QeY9pIr7kMMhZCjJjJwFUgFulYvFe0ixrBJMdLwPGqRNBJB3SY3cliGGByuWNKgbnoCMF/wBEYunMj9XfH767PEYwCDKgB/3i4+PegXHO1SwcOlu8rlItQCuJAJWGlU1Lse+QM1iehXhRi4art1nkeX1kbID8YXP9ao+JWnDJsiUWh8SS0QJPtBB+PNR217BAoW34gIlUBVTnxSxgAbALLqYAdNmH6KD0bFCPpV24XOfIwn++jrPuvSCbeMu81ncqo6RycqU74wq6pFdj5ZUeyovSH2lt5+ESNHNGxYQOsetC/wBUjfSVDZzjqPUaD0QUqZTkUqBOgIIIBB2IO4I8jVVeDwAYEMQHkI1/dSpUHX0Kh+5R/kL+6mPCIPuMX5C/upqVB39DYvuUf5A/dTjh0X3NPyR+6lSoO/cqfaL8gqTQPIUqVByBT6B5U1KgYwqOij5KfQPIU1KgbSMdKikt1+1X5BSpUCk4XC3wooz7UU/sqA9nbX72g2/3SfupUqC7HGFACgADYADAA8gPCqd1wC2lbXLbwyMfsniRm226kZpUqCD/AEPsvvO2/MR/Npj2OsfvK1/MR/NpUqCGTsbY6gPcVr4/xEfzaqy9jLELn3Fa52/k8fzaelQUz2Qssn6Ttun3CP5tJex9j9523X7hH82lSoIn7HWOT9J2v5iP1/g0x7H2O30nbfmI/m0qVA3+h1jv9J2v5iP5tcL2PsjnNnbHr/ER+v8ABpUqCK47H2Qx9J23UfxEfzaqRdlbPnAe5LfG+3JT5tKlQb1l2Sssj6Utuv3CP5tadv2btY5FZLaBGV8hliRSDg7ggZFKlQazxBsggEHIIIyCCNwfMVm/6HWP3la/mI/m0qVAw7F2H3la/wBnj+bVK77GWIYYsrX8xH82lSoLR7F2G30la/2eP5tV37F2AO1lajYfyeP5tNSoK0/Y+xzj3HbY/ER/NpDsZY/eVr+Yj+bT0qCNuxdhn6yten3vH82uW7F2GB9JWvj/ACeP5tKlQcr2MsM/WVr/AGeP5tRjsbY5+srXr9wj9f4NKlQX7TsVYbfSVr4fyeP5taA7FWH3ja/2eP5tKlQN/obY6vrK16fcI/m12Ox1iDkWVqD58iP5tKlQa9KlSoP/2Q=="/>
          <p:cNvSpPr>
            <a:spLocks noChangeAspect="1" noChangeArrowheads="1"/>
          </p:cNvSpPr>
          <p:nvPr/>
        </p:nvSpPr>
        <p:spPr bwMode="auto">
          <a:xfrm>
            <a:off x="0" y="-604838"/>
            <a:ext cx="3695700" cy="123825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8" name="TextBox 7"/>
          <p:cNvSpPr txBox="1"/>
          <p:nvPr/>
        </p:nvSpPr>
        <p:spPr>
          <a:xfrm>
            <a:off x="152400" y="609600"/>
            <a:ext cx="8991600" cy="584775"/>
          </a:xfrm>
          <a:prstGeom prst="rect">
            <a:avLst/>
          </a:prstGeom>
          <a:noFill/>
        </p:spPr>
        <p:txBody>
          <a:bodyPr wrap="square" rtlCol="0">
            <a:spAutoFit/>
          </a:bodyPr>
          <a:lstStyle/>
          <a:p>
            <a:r>
              <a:rPr lang="en-US" sz="3200" dirty="0" smtClean="0"/>
              <a:t>What does an expected value of -$50 mean?</a:t>
            </a:r>
            <a:endParaRPr lang="en-US" sz="3200" dirty="0">
              <a:latin typeface="Times New Roman" pitchFamily="18" charset="0"/>
              <a:cs typeface="Times New Roman" pitchFamily="18" charset="0"/>
            </a:endParaRPr>
          </a:p>
        </p:txBody>
      </p:sp>
      <p:sp>
        <p:nvSpPr>
          <p:cNvPr id="77828"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783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9" name="Object 18"/>
          <p:cNvGraphicFramePr>
            <a:graphicFrameLocks noChangeAspect="1"/>
          </p:cNvGraphicFramePr>
          <p:nvPr/>
        </p:nvGraphicFramePr>
        <p:xfrm>
          <a:off x="4514850" y="3321050"/>
          <a:ext cx="114300" cy="215900"/>
        </p:xfrm>
        <a:graphic>
          <a:graphicData uri="http://schemas.openxmlformats.org/presentationml/2006/ole">
            <p:oleObj spid="_x0000_s93186" name="Equation" r:id="rId3" imgW="114120" imgH="215640" progId="Equation.3">
              <p:embed/>
            </p:oleObj>
          </a:graphicData>
        </a:graphic>
      </p:graphicFrame>
      <p:sp>
        <p:nvSpPr>
          <p:cNvPr id="7885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6" name="TextBox 45"/>
          <p:cNvSpPr txBox="1"/>
          <p:nvPr/>
        </p:nvSpPr>
        <p:spPr>
          <a:xfrm>
            <a:off x="304800" y="1371600"/>
            <a:ext cx="8458200" cy="2062103"/>
          </a:xfrm>
          <a:prstGeom prst="rect">
            <a:avLst/>
          </a:prstGeom>
          <a:noFill/>
        </p:spPr>
        <p:txBody>
          <a:bodyPr wrap="square" rtlCol="0">
            <a:spAutoFit/>
          </a:bodyPr>
          <a:lstStyle/>
          <a:p>
            <a:r>
              <a:rPr lang="en-US" sz="3200" dirty="0" smtClean="0"/>
              <a:t>Students should understand that nobody will actually lose $50… this is not one of our options.  Over a large number of trials, this will be the average loss experienced.  </a:t>
            </a:r>
            <a:endParaRPr lang="en-US" sz="3200" dirty="0">
              <a:latin typeface="Times New Roman" pitchFamily="18" charset="0"/>
              <a:cs typeface="Times New Roman" pitchFamily="18" charset="0"/>
            </a:endParaRPr>
          </a:p>
        </p:txBody>
      </p:sp>
      <p:sp>
        <p:nvSpPr>
          <p:cNvPr id="47" name="TextBox 46"/>
          <p:cNvSpPr txBox="1"/>
          <p:nvPr/>
        </p:nvSpPr>
        <p:spPr>
          <a:xfrm>
            <a:off x="685800" y="3657600"/>
            <a:ext cx="7772400" cy="707886"/>
          </a:xfrm>
          <a:prstGeom prst="rect">
            <a:avLst/>
          </a:prstGeom>
          <a:noFill/>
        </p:spPr>
        <p:txBody>
          <a:bodyPr wrap="square" rtlCol="0">
            <a:spAutoFit/>
          </a:bodyPr>
          <a:lstStyle/>
          <a:p>
            <a:r>
              <a:rPr lang="en-US" sz="4000" dirty="0" smtClean="0">
                <a:solidFill>
                  <a:srgbClr val="00B050"/>
                </a:solidFill>
              </a:rPr>
              <a:t>This is the Law of Large Numbers</a:t>
            </a:r>
            <a:endParaRPr lang="en-US" sz="4000" dirty="0">
              <a:solidFill>
                <a:srgbClr val="00B050"/>
              </a:solidFill>
              <a:latin typeface="Times New Roman" pitchFamily="18" charset="0"/>
              <a:cs typeface="Times New Roman" pitchFamily="18" charset="0"/>
            </a:endParaRPr>
          </a:p>
        </p:txBody>
      </p:sp>
      <p:sp>
        <p:nvSpPr>
          <p:cNvPr id="11" name="TextBox 10"/>
          <p:cNvSpPr txBox="1"/>
          <p:nvPr/>
        </p:nvSpPr>
        <p:spPr>
          <a:xfrm>
            <a:off x="381000" y="4572000"/>
            <a:ext cx="8458200" cy="1077218"/>
          </a:xfrm>
          <a:prstGeom prst="rect">
            <a:avLst/>
          </a:prstGeom>
          <a:noFill/>
        </p:spPr>
        <p:txBody>
          <a:bodyPr wrap="square" rtlCol="0">
            <a:spAutoFit/>
          </a:bodyPr>
          <a:lstStyle/>
          <a:p>
            <a:r>
              <a:rPr lang="en-US" sz="3200" dirty="0" smtClean="0"/>
              <a:t>Insurance companies and casinos build their businesses based on the law of large numbers.  </a:t>
            </a:r>
            <a:endParaRPr lang="en-US" sz="32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6" grpId="0"/>
      <p:bldP spid="47" grpId="0"/>
      <p:bldP spid="11"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solidFill>
          <a:srgbClr val="FBF49F"/>
        </a:solidFill>
        <a:effectLst/>
      </p:bgPr>
    </p:bg>
    <p:spTree>
      <p:nvGrpSpPr>
        <p:cNvPr id="1" name=""/>
        <p:cNvGrpSpPr/>
        <p:nvPr/>
      </p:nvGrpSpPr>
      <p:grpSpPr>
        <a:xfrm>
          <a:off x="0" y="0"/>
          <a:ext cx="0" cy="0"/>
          <a:chOff x="0" y="0"/>
          <a:chExt cx="0" cy="0"/>
        </a:xfrm>
      </p:grpSpPr>
      <p:sp>
        <p:nvSpPr>
          <p:cNvPr id="66562" name="AutoShape 2" descr="data:image/jpeg;base64,/9j/4AAQSkZJRgABAQAAAQABAAD/2wCEAAkGBhQSERUUExQWFRUWGRgYGRcXFxwXGBwXFxwdGBwYGBwcHSYeGBwjHB0cIi8gJCcpLCwsGB4xNTAqNSYrLCkBCQoKBQUFDQUFDSkYEhgpKSkpKSkpKSkpKSkpKSkpKSkpKSkpKSkpKSkpKSkpKSkpKSkpKSkpKSkpKSkpKSkpKf/AABEIAIIBhAMBIgACEQEDEQH/xAAcAAABBQEBAQAAAAAAAAAAAAAGAAEDBAUCBwj/xABXEAACAQMCAwQDBhAKCAUFAAABAgMABBESIQUTMQYiQVEHYXEUIzKBkdIVJDM0QlJTVGJzkpOhscHRJUNEcnSClKOysxYXNWOiwtPwCIOEpMNktNTh8f/EABQBAQAAAAAAAAAAAAAAAAAAAAD/xAAUEQEAAAAAAAAAAAAAAAAAAAAA/9oADAMBAAIRAxEAPwD2DtBf+57WecKGMUbyYOwOhScE/FQhfekOa3EiTwQiZBrAR2ZHRoJ5l0kqCp1QlTkYxuDRtxW1jkhkSX6myMr76e4QdW/ht40ENacGZGDXSPuSztcl5DmJ4MFixJAjdgANhnNBNaelWFRL7qjeHQ0oVgpaN+UoYqreMmD8H9NPN6WrYwl4oppmCzMUVVOnkY1cxlYqq95TqBYYPj0rP+h3BHL5m1hxJ3DLIUVpQFd0H2LkADUPKp7X6GIpUC7kzHLCxMF25ZJypcE8vqdIxjGMbUBZ9GyyWrLHpa4Ze6+xVShkbOPEKpHtIoeue3zx3rQGNGjWYQ4AkEm8YcMGKco7nAXUCcgDfGeIu0UCPAyR3jJBE0aBrS5LEtoGosYtyFTHT7I1A3ELRpjKYb8uXE3L5N3yTKgXS5Tl6SQVUjbqAaAgm7Wh7aWa2jaUxrGQNJ35qpIMBcs2lHVioGfAZNU+E9ug6gMvPk1N9aoxxGugGSSNyJIiC4Bj7zbZAIrA4Zxa2iszbPb3OXdpH0Wt3HiRpOZmNhEWGg6dJ69xaYXXD/hFeIFySXkMN3rlBCApKwiGpMIgxtgL6zkCKb0gR9zRBM/MaLRkKoeKV9AmQlt1zjY6T312AOa6PawfQ83fJCOSVRJGVQXMnKQM/RVLYyfAZ8qH7W/4WiE/TKhSmjVHdYjVHEiJETF3E1Ad3xwB0AFWR2l4YkcaFnKRyNKivHcFQ7atu9FggayQOg28qDSl7dRmGF4oXkMq27MRgpGLiQRDmNnrnWO6D8HfAOaZPSJatr0xSsyNpKBELY0u+o9/u92N8qxVhgAqCRQ/JxXg+dQldAWDsimdUYiUzgMvL3CyMzAY+yI6bVzw3inB4ztO5AXlgMZmATTIgVRyxjCyMB7fPegJB27tcoDDIGd9ADIinBSNw2797KSKQoy537uxwUi1TwVR8Qrzm64twhxgzOFOnWi8/S6qiRhXHLwRpjXyOx33NEH+suyxkSMQPEQzkfGeVgUBPyF8hSMC/aj5BQr/AK0bHPw3x58ic/o5VSn0mWA6yuo6ZaCdR8pjxj10BH7kT7RfyRTe4o/tE/JH7qmzQ5H6QbNt1kdx5pBO4+VYiDQbvuOP7RfyRXQgUdFUfEKwD2+tf/qD7LS5J/yqZO3cB6R3Z9llc/8ASoCMiloHlQ4e3MOccq7/ALHcf9Leuz22hzjlXf8AYrj/AKdBvCFftR8grrAofbtpHj63vf7HN82uX7bxjpbXreyzm/aooCPFKhj/AE7X7z4h/ZHpf6dj7zv/AOySD9lATinoUHb4eNlf/FayH9lSr25U/wAlvAP6LNn5OXQE1NmhUdvRn6zvcf0aX9PcqT/TuMdYLsf+lnPy+9fvoCelQw3b6EH6ncfHbTj/AOKpbDt3bSyLHqdGdtKa4pU1N5AvGBn46AipVU4rxWO2iaaZtEaYLNgnGSANgCTkkDbzoe/1ocO++Me2KX/p0BZTUKr6UOHH+PP5mb/p049JvDuvuj+6l+ZQFNKhQelHhv3yPyJfmVJ/rL4d99J+S/zaAnp6Fv8AWfw376Qe1XH/AC1wfSpwz78j8+j/ADaAsps0Kp6UuFn+Ww/GSP1ipF9JXDT/AC23+OQD9dAT0qHo+3/Dj0vbb88g/WanXtpYnH05bfn4/nUG1TVkL2ts2+Dd25/8+P51TDtHbeFxB+dT99Bo4p6zG7TWo63MH55PnVJDx23cgLPExOwAkQk+wA70F+lSpUGR2ufFhdHygm/wNUEV+ttHbhiqR8klmO28aJhR6yCxx+Aabt8+OG3Z6e8uPlGP21LxeaVIo+VysFokIkRnHfdEBGGXpnPxCgoHtTI7e8KJVZmVCuOvJEo1anA7rZDb53AxkGlD2immkjCKY4pIkzLpDaJ5F5gQgncBRg7Yy43Bqu3bOXQwWH31TGvwW0uzTPC5jBI1AaQR3vsutaknE545IlkEZRl0u6g/VmzoUqXyinbfv5J+x6kGsuIypYc+QmSXll8aNPfI2QKPwtvPeqEvEr2JZYn0yTtyhCYUwAGDKzkOQMjQ0mlmwNSrk9TqdmOJy3ECyygKXAYKFK4UgEdXbUD4Hb2VFwPtIZ5ZEMbKu7RPpYB0VtBOSADvpYFSRpkXxzQZ9hx66kmAdeVGFAPd1H3QFOuIncBdQJDDOdIGRkaoeHcdkaxD+61M2Y2YkoxAIB5fcgAVmwdijEHIydsGZqK4m0IzHJCgscdcAZ29dAraXUisQVLAHS2xGRnB8iOlSE0NcOvbwPIzRPLFIdcXehTlrj6mcHLeBDb+OcY302vLjwt1+OYD9SGg08U1ZouLn7jEPbO37IDTc+7+5Qfn3/8Ax6DUxSrMLXR+xgX+s7f8q1yFvPO3+ST99Bqih70gx6uGXn4mQ9ftRq/ZXfErK8liZBJFGWGNacxWXxyDnasntFcSrw2+in0l47QnUpY6g8brk6t86kO/jkUBD9GfpiOHTnmJzNWeg32Ixjw8/i8870c/7Ngx098+TmPUmgLdW4LJqKKNJciTupJuEGzDc94nbceO0Ho6/wBnQjyMy/kzSD9lAT0qYilQNNMqqWYhVAySTgADqSTsBVW141BKSI5onIGTokVsDzODtVvFDt32SLgLzWQBLhDy8AnnuHGcg7KBQbK8VhLsgljLqQGUOuoEnABGcgk7YpS8VhVdTSxquCdRdQuAQpOScYyQPaawxwGUpcwuqMk+s6zKxAZ1+xjKYQa8nZvI9au8W4CZY41jbkspQa0CgqqA4CZUjAYggEY2oL8vFYV06pY11405dRqz005Pez6qss4HUge31UNwdnnSaBwoISJI20ysoBQk5wVLSDDHZj7fOr/G+Cm4aLDlFXmaiuNRDoUwNSsPGg1DKM4yM4z18PP2euo572OMAu6KD0LMFB9mT7Ploc4b2ZmV1mkkzJpWFkypTkhApGrRqJ15kxnGSR66ms+z7ubYzqo9zxsg0yscseThjhVyPe2ypyOnXwDau+KQxECSWOMnprdVz7Mneu5r2NF1u6Kox3mYBd9huTjeob6zLtCwx73JqOeuNDqcflCsGTsjIFGmQsdsq0jIO5MsihGVdSYXWMj7agJ4LhXUMjBlPRlIIPhsRsawu1vwrIed5H+hJD+ytmxVwgDgKw2wrtIMDp3mAJPtFYXaiTNxw4Dxuifkgl/fQP6QT/B8v86H/OjrelnC41EDJCjJ6segHrND3pCbHD5ifAxH5JozWlx63jeMc2QRKskbai2j4LZxqDDGemc+NBM3GoQyrzU1N0Gc572nb+sCPaD5VJHfoxwrgsdeADv72dLbepiAfXQ/BwAJcBoJYmKajy5CzsglZXLAh9Ry2sgt90rUjhiiupHLxq84jGklVclNQB65bOQB7KC/FOpXUCCu+43GxOap23aKCRtKvkggHKso1HGFyVAydQwOpyKmtXijRVV0ALMF7w3YsTpGTuc52/8A5UFzwISCQM7YkkikOMqRy+XsCDkZ5Y3GMZoLD8Ui1IhddTllUdclPhD2jx9lNa3UMwPLKOFODpw2/wD3mqEPZ9opFMTgRiVpGV9bt3o9BCsXzuctvnc1PwbhLxPIzGMB8dyJSiahnL4LHDNkZx9qOtBbHC4vuUf5C/urv3DGNhGn5I/dU9KgqNwqE9YYz/UX91V5ezNq3wraA+2FD+ta06VBjHsbZfeVr/Z4/m0zdi7D7ytT/wCni+bW0K5YUGOnY2xHSytR7LeMf8tDvbbs3axRQGO1t43N1agMkSIwzKpOCqg9AaOsUOduB3LUed7a/wCZmgJRSpYpUA56Rzjhl1+L/WwFbLSYCAxs2cdACARggnJ23/VWN6RRnhtx7F/xrRGBQD3EeKWfKDSRK6mIzaeWrHGtSq6T9m0jDC+LA+IqWB7Me+JFH71Csqusa7ROHYaCPY23r9dYvEHsUkOdU2qUuU7hi1LqHL1SlY8LI7uEDEhyT4baHCOGxF8RySxaVAeBkjAMRd3VcFD72NbKCjYxtnIoJLviVpYKWWFY8rGTy0jjyrtoXUxKgYJ8T47ZrUtGGIiICndwMaMIpGdPdbYd1fg5G6/FTbsqmkjmy5960uShZFhbWirlMEA9SwYnxJwK07O3KLhpHkOc6n059ncVRj4qCtwvibStKrJp5b6chtSnxxkqveG2QMgZHeO+Lk6alYeYI+UU8cQUsR9kcnYDfAHgN9gOtdmgHfoqYbO2nJPKWONpcDJ5Zj+EMDPdbSTjw1Vlp2rkEcsL5WZIHfUzd8z6RJy1XGNtWFGSSEJxjBJL2eP0pB+KQfIoFWbi6CtGpBOtio8gQrP+pTQYXEO2YjV9MWt0LgrzFXSRMIU5jNgRq+dYJ8AetWuKSyTWsZiOlpGhyUZmAVmXVhkwxXBPeGNt9q12lUEZIBY4GSBk+XrrAn7YIs/JEVwxBAyIXxusjbalGr6mfUc5GQDQSWRuIEkVsyrHp0nDl21EMcFix0qDpAJZu7uaa84zcAXHLi1SIQI0ZJACoYAyM4BV9jqCINWF8TnF49o7cF1MyKYxlwzAaRkA6idhgkA77ZGetWIOIxuupZFIwDnI6McKfYSCB54oMGyu7uSe25sZVAhLkIyqzlHBJy50KG0gIwLHXnbGKqdvRiC/H21i/wDwGTH+OjOhD0hL9L3J87G6HyaPnUFi5vI1v7bUyhmj6EMWywYIFOnSoPfz3tyq93oR16Ov9nxetpj8s0hpp4831pkAgRkgkrs2lugI1Nt5HA+OuvR0P4Nt/WHPyyOaAkzTZpjT4oKnGI3a3lERIkMbhMHB1EHGD4HPQ+FDV/aXWqQS854gTo5LHW7hAI2YKQUGdiNl1qGOx2Krq6Ecbu3wUVmPsUEn9FDNl2rmZU1RqHUStOpV0ZUQx4KK2GyFkDbjvaGA6jALh3DLuJp5HAZ5I5NGg/xgJK8zU5HkEKhQBqB8CbQ4fdW4ykr3HcMao+O7pUmNmJPebXkM3Uhl27uTXte08jASlotGLY8vSdTC4C7o2vrqLYGk5C48cglu2YIxTBcDIB6Ejw9WemfDNBhcL91QmJJg82kOhkQg6smMpI+pgdhrUncnST41f7RxSPDoi3ZnjB3ZRo1gvqKkMF05zg1l2vGJnktyxAjkj5raQmAGbuqzOwOApUZUEkgnbOK0+GNJzplkk1BSuldAXusAQcg5O+ofFQYdpwy5juFZ3d40ZEJBlJIMQXuqXK8vWdzgsMZJOMiSINoKn3UYlml1455kZd+XpY98xgddB6hfAtnX4nJKJYAkiqjyaWBTUxwjybMWwM6AOnnWM/aW4xJ72owSEIGstpuRAxC6hg6TsC3XyoLVtI4uyzrPoIjCAiUgakAJfDcnY5zkE53z0retrwO0igMDGwU5GAcqGBU+IwR8eae0clF1fCwNXTIPjnSSAfYTU1As0N9o97vhxPhPL/kS0RmhvtB9e8P/ABs5/uH/AH0HPpB/2fP7E/zErV45bvJCVRQxLKcMdIwGBJyQd8Dy8ayu3x/g64xvjQOuf4xM+ytPjsUhhdoWZZUBZNPeyQD3SvRwRkYPjjGCAaCOw4eyXMjhFjjbOQJC/McldL6SoEZCgg4O+fUDUXEOAs8k8gfBeIRovdxrAfDFtGtSCwxhvDpVWzgZLxkZ7kqsarGxE7KW0sWdmzyCd+jLnOAMDAqtBayPaTrqumZMskmZ4ZHfR00swbY9QvcJIwAQcBxN2RdwGUJEFLOIVKkYxCgi1FO7qWIkuuCpYYJ3yZg0IvbyLLcorT7RlIM+6GGeSuG5pYxE6tW7d/V49KtcDguo0kjfHM1BlZ2kli0MAMKzMZCwwSVYjc7bb0BJSzUVsHCDmFS3iVUqvXwBZiNseJqWgVKuRXWaBs0s0qZHBGQQR5jpQPSp80xFAsbUM9tull6762/Wx/UKJ6GO3B+sv6db/wDOKAnFKkKegHfSEP4OuP5qn5HU1t3d2saF26DwAySTsFA8STgAeusP0hg/Q25x9oP8S1LbzO1wjTroUg8lc5w++rmY25hToASAA4BznIV+B9n544O9O2ts6o5NMsI3OAoGGUYxsGx6qybe4EV3GgQxyq+nTG+q3KOYw50nDQ/CUgBQGZRjV1o7JrCmkS4kgdImLRyFtbRlQFCspOojBznYAk5x0waDeqhwqTUZjnK81wvxABh8Thh8VSX8EjgLG4jz8JtOpgPwMnAb1kEDyNTWtqsaKiDCqMDx+Unck9STuTQdtTEdKTUqDN7P/W6D7Uuv5Dsv7Kk4pYNJyyj6GjfWCU1j4LIQRkeDHx8K44I3vbDymuB/fOf1Go+0fCEngcGNZHVH0ZUMQ2MjHrJAoIL7sxzwhllJcBkLqiDusQcKGDcsjA7ynO3sxbfhCNPzSSGBQ+ruCRR4eIlYH2Cofc7QBltoUVBEzoqqEHOzspxjqMfJ1rNvILmVYGhL6l5gkaRRC7qQpwowRGWIwCVOMHpkNQXl7MwrzVBYLLnUO7jJbXnOjLHVn4ROMmuuO8HWYagCZAY9g7KGEciuNQBCuBuRnPU1S9zXc1xKJGkigZNKKgjBXIXBL5ZtedYOBjf1AmvPbXEVrbJGZi6ga03YswUHQ0gbMS6vH4O2OmxAsPtoR9Ix+lpfI2t4v/Arf8tFkaeNCnpHUG0k/E3Y+W3kP/KKC+Yj7st2AOBGckKMAEN3S2c5Y6SBjHcPnUfo7H8G2/8ANb/G1Mlvi+iYLnMSgnSu2zkd4oSufIMufIgNT+j7/Zlv/Nb/ABtQEgFJmoa7SdrDbuIk5QkKatUzskYy2kZ0qSTsdsr0G+9ZkPH7ojUJBJ6ohDOn5KOkvn0JPqoDDiF0scLu66lVSSuAdX4IB2JJ2323rMvuOLAFaeNY2ZJCe+m5jCkR6jjUWHT+bS4RxeO8gkDjTpLRyodQxtnPeCsARuCQCPaKngtY15TtK8hydDSHJJlUbYCgDYbbDr5mgpnjFoLmJNEesxKyPhMhSGZEXfWMqjkYGBj1ipLftZE6a9Lj3vmaCBrBOnCYzjUdaY3wdY3qnELLl7llUvFEHkR4zriwqKrMoOBoIJ6Z1ZqwtjaFx3gHMLRDvYblwMATj7ZHA36g0Dvfq88MT2y8zSWAkMeUUHSSnXPQHu+rpWpxG75QDBS7uQiqMAsd23J2AADEnyB6nArILwpJq91S644tbnutriBLhm97IIyxA0Y64HqvcRvLeWEsZSqoFkEiEhl1ZCspxuThlxg53GN8UFa07SiSdYgihurB5AGVsurBVAOvBRhnIHlWxPYxupV0RlOQQygggkMQQR4kAn1iq3B7KJEDRBhqUZL6tRwWOWDYbUWZic75NPFx2FjLh8cneQsrKq4Gd2YAHbfYnags21mka6Y0VF64VQoz54G1Smo7W6WRA65wemQVPluGAI+MVJQI0Ndofr7h3424/wAh6JTQ52iP07w78bN/9vJQZfacIvD7/S+s6yWIBXDF17u53x+2iXj1wY4GYOI+8gL4B0q0ihj3ttlJ3PShHtGo+h/FMAj3xjht9wynbyB8vj6EUa3d7ywpxkF0TyxrOnPykUAxJxq6xi2BuSHYrIERQ8aIpK5LIm8jBNa+TEA6TWvPeTl4gmlY58YLKRJHhC7Lp6MWAIycaTnZq7uOOssmgR5UGNXcsBpaYhUULjLbkZ6YB2z0quvGLnRcMY4Mw7YEr4JCLISTyu6NLeR3oOO0HFZYNAWSEnLMyHUJXXV3EiAV87d0kjJOOmaIY22BII2Gx6j1GsSDj0pljieEDVGJXZWdlUEvhfqeM4X7IrvsM4qHgHaw3UMkoiyY9PdQkk6lDFRrRDqAPlg7YPkBJTA1jS8bL2jzxKQCG5RYfCzsj6SMgEnIB8MHxrZoHoXuLG691POgGkhoQv2QjCZV/hafq2T0zpb4qKKFuJ3dxG0o5wWNeSQ+lcqk8ul3csCvvaqwXbGCC2cUGfddnJljSKOPVHyJDpYjuyFUzDgnBDyAMPAEPnYit/gFoVeV1h9zxMECx4VSWXVqkKoSF1AqPM6MnwrKg7Sy6V1sNT8jlDRjnKZWSRkHmY9L4+xBB2BzVrsff3EnM90NviNlU6c6WDHWNKJhG6BTqZTG2WNAS0qWaYUD0NduDtZ/022/WaJaFPSFIQtl/Trb9bGgLBSpUqAf7fLnh9wPwR/iWtC8eJ45Vkzpj+GRkFSqiQMpG4IGCCNwfZWZ6Qmxw64P4K/41rq5JNtft584D+pEI/1qaDq8R5dNpKNQbLGXC4aKMgnYjuyaioO2Nyy4xhduGBUUKqhVGwAAAA9QHSs/jYKqkw6wtrYecZBWQevCnUB4lBWmGz0oHpUqYUCxSxSpGgxYWkhaVRBI6tIXUo0QGGCn7ORSDq1eFSfROX70l+N4P+qa1SaVBki/uPC2x7ZkH6ga559zn63XzyZwPV4Ia1GahTjl/dOboQRXBaJYljClYld31FnVmBDqvdz7CMUG4s9z9wj/AD5/6VNrufuUI/8AOY//AAVZubrlxM7Z7iFmxue6Mn1VzZcR1sylGRlCEhip2fOCCrEfYnyoKwS7P3uv5x/m5+WsbtjwuZ7KdpZY8Rw3DARxMuS0Eke5aRtsMTsPCi81i9tXxw68/o83+W1BDZ2qNNbyGUcwRJiLu75QjUfsvE4PhhvM1F6Px/B8Q8jMPkmkFNbwyG7s9m5ccBJYAaSzKq6Sep6Z2xjxzkYzeyoaW09zRsVy91zZB1RGuJlATO2tt8E5wFJ+1yG5wXh4eV7vJ98yqDC4MYwFfONWWC6tiBgjbOSeO1XZcXaAYTI1fCBG5XCvqXvZU7gdD49ARctrwxaY5gExhUkUYiYDYD/dt+CdvInwr8aaUyxRIx0yPk6SyOqIMMSwGCuWU4ON8DvAnAVOynAhGs6SFmbIiIaR5SIlTKgO5yQS7N6tePAAWouBurKJLkumtGCFQDmIDSoIOy7BiAMkg7gHFaVpZiNSFycnJZjlmbplj7AB6gABtWLx7g8kkpKoWZliEcmV95KOXdtzqyw0jug5wAcAUFuLs+cYkkDjmmXHLAXv6w6EZOVIcjeq0fZDGoiZtXf0OR3kJKaCDnvaQuDn4eo56nOfbcDuYtIVdaxpblAXGrKPl4sk7hVL6WPUMB4VtS8LMk0MpUqOsseoY1KMxswGzFW8vNSc6RgIbjgJCENMqxi3SHdcYKbiQsXx18MfHSuOzXfldJAC7ROisvcRo2ZzkAgsHdmY75BORvVrjlmZBGwTmiOTWY8qNQ0On2XdJBYMM/a+yh+47K3GjUpQSclIgpc6QvNdimcfxashVsdYsdCaAj4JEI05Rm50iZ1ktqYaiTg5YsAPgjUScLuSaqNEwmuMzW+JBtGyliNKgZcaxlSucjA6jfz54Hw6SGabMa6Xkkfma1zhmLgBQgOO9vljvnwqtxrg7yyzhbdSskITmEoAzKS2kjOrDA6ScfooNngnD2gi0MwO5OFBCKCc6EDMSFHgM7eGBgC8BWRwLh0kUkwf4GUWI6slkAJBbxBUMI99yIgT1rXzQPQz2l+vOHfj5R/7eSiXNDPad/pvh3ruJP8AIkoMvtAp9wcR1Mm5YlUYMFYlc52yCdmwfPoPEvv7BZUKOCRqDDDMhBU5BDKQQQQOhoP7Svmx4rgYwW8j0C5Oevh0PSjgGgoLwCLWjkMWTTgGR2UlfgsyliHYZ2ZsnpvsKtNYIRICu0udYyd8qEPs7qgbeVWM0s0FC84XEzCV8gqMEiR0GkHOGCsFYDf4WfGp4uHorBlUBlUICNu4Nwp8wPDPTJx1Oa/aBwLWckZHKkyP6h2+PpV2AEKAdyAAfaBvQcwWgRFRMqq7DfOAPDfPsqUilqpZoG3oZj7TTlpRygw5jRRnDousSmIBnYEOCoLkoNtJXriifNYV5xG2McyPG4VJAjAIylpnYMOXjBLFmVtQxuwOaCE9p5O63KTl8ieUnmNq1W5CsqjRgqWIw2RtnarFv2gaQhFjAm0sSjvgKyNGCpYK2QVkVlYDceXhZh4NbkxuI8FE0IO8ulCPgFc4A8wR4DPSrMPDIlk5ioofQseofc1JIX2AmgrcCvpZolkkRE1qrKEcvsRnvEouDnbAz7a06x+DTMJJYAqiOHSFK6sDI1cslvhtpKsSNhqxWxmgVB/pJ2SyPlfWx/Sw/bRgDQf6TPqFv/TLXf8Ar0BjSpUqAa9Ix/g24/mr/jWs+XtDB7iuYzIBJm6BUhshmeQgHbY4I/RVz0nk/Qq6x10D/GteAWfpQvLaFoBIWUiQdcMC4IzqAySCQc9duvkH1KpBGeoPxjFUOBnSrRfcXKDx7mA0fyIyj+qa+RbftBcIAEuJlA8FlcD2AA19Geha1n9wme4lkka4bUvMYuRGg0Kctvvgn2aaA/p6aq17xKKEZlkSMebsF+TJ3oLNMTWMe1cOe6JmH2y28pX4jo3+LNA3az00pbXQhjjLoEDSPy31qxJ7pjcx420nJP2VB6jrpKfOvKex3panv7+KCOMcohjIWADBVU95QrHHe0jdm+F08a9T1f8AfSgiu51jVnY4VFLE+QG59tYd1w69nGpboWudxGIElwPASMx3bz04A6DOMm5xZ+ZJFD1DMJH/ABcWGx8cnLGPEFqr9pe06WirqZVZzsW1EKoGS5VdzvhQNss6jIoBntF2d4nNFypDbXkWoMVBktJDp6DKsUIPkf0Go+FdtILGWT3VZz2TzyankfM0TNvuJAdlG+wGBmtfhPayWRmV44GZVVikE2uTQyK+QpGGI1brqHUYLZGdriMUVzZyBtLwyRE56gqVyGHs6jxGKDUt7kOAykMrAEMDkEHcEHxBG9Y/bdscOvP6PN0/Fmhr0IXbPwsBiTy5ZEX+b3Wx7AWNE/bJc8OvB/8ATzf5bUFmz4amqOXvalRQO+2nGnHwc6c7nfFYfYd0gsJJcfx127+ZZZpFx8igD4qJOHNmOP8AmJ/hFBfCL8R2CqQTqu7gE+AC3rE6vb7PPyoDBrghIklCs8mEcfY50MznG+R3SMesVTSyWC4QrkJIpiALEqjDvgID8EMA2w2yigV1xu4KS2xClsyMpwCSAY2JOB1woJq5xC3MkLBfhbMnqdcMp/KA/TQXErJ43whZZbdmQtpk727aQvLkOSAcfD07kdcVoWNwJEV16OqsPYwzVigBeFrOEiMZl5ih5JQVmAdgFxE/Ozuyl91wNQBHTFb1tPN9Dw4V+bySVVgS+rSdAYddXwcjrnNbJO9d4oBHiVjJbxSKZriVHikAJZtaPGuqPS0YD97DZJJLELnPjFFxZ1hlRTNkLC8ZKSs3L0xh92UknKvsTqJJ2owU7mm+OgE7+fXM7p7o0ukRYqs4wiylZQgIwjFNJ7oDYUkbmq8k9yqyNEZ+XHFK0SNq1OmcHOvvcwHvJqOrGx+FRbeyuInMYDSBWKg9CwGw6+J2qS2uVkRXQ5VhqB9R3oKHEbt4xA5EjAEiQRozneNtyqgnGrHh41l8OuG91Ss/ukhmHLHLuAoVkU5OpuUMEkYKAqQc70UeHSmNAHRc1Yhpa6bRLldSTBpsqMrJvmPBzhu7Hn7EjNXO0313w71XD7+f0vIdvOiYChztUPpjhx8roj5YJaDJ47IDw/iijqgl1HKkk6Q2+lFPQAb6j66M4SNK+wfqoW47blbDiWVwGjnYHbf3s9cb5GOp65rT467CyZhnGhC5XZhFsZCu/Xl6sY38t6CxfcfjjcxhZJZBjUkS6iuRtrJIVM+AYgnqKgXtUo+qwXESjfUyB1A8yYmfSPWQBtWFBw201EQaraU7lYy0DHI3LQts59bIc6auNbXMZASaNwDsJY9LfE0WkeRB0HrQbVzEtzHGUdWjLo5KkMHVDqCgg4xrC59QI8a0qC7S9nt7gSPCqxSbTGKUuOYzBUl0sqnqdLEbkFSR3c0aCgemzT09ByayZeDyH3QBJGRMysFkh1oMKqEMNY1ghR4jB+StYmnzQUuGWTRRRx69WjYkg7jfZRq7oBIA3OAMb9askN5jqMbfY7ZHXcnff1jY43ocTmPOtkBI1SMzYOMqkbHSfVqKbeqtJmoIorcKzEAd8gnA3JChcnffZQPiqampjQdChP0lfWsX9KtcfnVoszQt6SB9Jr4YubU/36UBXSpUqAW9J654Vd/i/wBTKa+VJ987eJr6w9I4/gu7z9yb9GDXyhdL1PQb4z1+Ogu9k+BNe3cNsu3McKT5L1dviUE19IcU7Ty20nuW1tkKxLGoLTKrBSoxohJUyADbOsbg15h/4eeE672acj6jFgeppTp/wq3y169214PDcG1SeNZEMr7MMjPJkI9Y6fooMeTjjt9cveR/gpA0SflRCRv7ypLHiVgrao3hDnfU7Dmn2tIeYep6moR2Ht1zyXntz5xXEgUf1WZl/RTzdmrrHdvmkXyuYIph+UOWaAhmmD9CDnxG/wCnxoS7Rejm0uyzurLI25dDuTsM94Hw2wMdBVeTstcK31tw+TfOqMSWr/lJqwfjqN4ruPYQXkePGG7juRv+DcDO36qC7wb0d2Vt8GDU2Ma3JZvaCdl8OgFbcHBY1Hd5qfzJ5UAz5APj9FC69ppkPfkljx988Plx+XA+np44xVm27aazhJLKYjOAlyY3J8O66Hf46DeHDHVtaTzAlVUlikndUkhe+hPVieo9ZO1ZPE+yjXL65WjnKyK6mSN1KlRgJqikUaBknTp6sT41fTjsgBL2s4Gcdwxy7+YCPn5BSHamAfVGeM77SRSx/wCJMfpoKstvdILrFtCzTKUVopdGhSukjS6KunUWk2bcsc+BrjifF5o+H3MSW1wZW54iVYw4CzO2kao2ZRpVs49WK17bj8EhwlxE58lkUnp5A5q00g38PHx//eTQDXopvIbTh0cUsiwyFpGZJTy2BLHGzgfYhaLOPTJLZXIR1fMEo7rBusbeVV0n1AEEEHB65BzvVDinBYXSQmCIkqwB0KGyQcEMBmgltu0TRpYIEBE6Q94t4aUDBQNyw1K3lpD+VeD9pO0tzHc3Nuk8qxLcTkRhyEzzWYkqOu+9en2PEHP0EbVy1WJMueWAxZI0KDU2rfIU4XOSPDJHnPpA7LFNd4DkS3d3G4P2LpK5XHqKA+wqfMYC52s9MNzeIEREgUFXyrMZNS/h93T1OwHQ9TUnZv0xcQt8CRluU8pc6vYHHez7Q1edDqfVR36I+zwuuIJrAMcIMzDqCVICA7dC5B/qmg+guzCye5Y+YnLZgzFM6tGtmcJnAyVBA6eFalMhrH7WySpbmSJyvLOpwGCFkwRpDFG04Yq2w3048aDYUV0TQZLw6+P8Zj/1TH/DbCo/oZffdx7PdEhP+RQGtC3pA7QT2Vm1xAI2ZGQMJASuljpPRlwckefs8RTFjfgfXA8MESk/rt6ocX7MXN1E0c8xdGwSpn0junI+DbDoQKDI7Cele6u75ILhIVWQPjQrBtSqWAyZCDnB8PKvR7x0to5plwNi+gsFUvv0zspc4z5nfr18ztvROI3WSMBHVgysLmTIYbg/UT+qiThvAX4nbaL/AFGJZJNIDBWdkdkDMyKndUZA2GrJJ6Cgmte18zSKpmtQrFwCySK40EKAy8zuF2zpB7xABx1AJrTiJLmOVdEgGdm1KyggFkbAzgkZBAIyPAgnJvSkEsaqNUdvH9TBIEeAFWTU3cJCDSA7AgZIzk0uWUeF3GhnuJpCCRlYuTIMNgkbBY874BIoObxpjZSXKTOsvLaZF2MYABdUKkb93AJzknJyKyxx73ZDwq4A0l7sBgOgZYp1YD1ZGR6iKvcZu+TwV2bY+5Qu/m6BAP8AiFCHYq3K2XCyejcQdhv4cuZf1g0BRecOeOx4pr+zFy4wpXblkZ3UZ2A3GQcD49vix1WioDvOI4h7JcBvkTUfiqjxLgggsb73x31wzHvY2HLf5W33Y7nA8qe2uJZuQYUV0twpbU2ktI0ONKd0/BV8knAyQM7HAEd1ZRyLpkRXXyZQw+Q0J9p+ActUNvzUXX74I5JSNODgaFJ2z9qBuFBwCa3/AKPRr9VDw/jFwv5wZj/4qtW98j/AdH/msD+o0AfPZmO4hQyyywgQty5SA2p5Qke4UOdBGoo2cgHJ23OBQvdXWOJkLCJZFgjIJIUqheTXoLDdjlBpyNupG2ZU7TyyMwhgHc+Es0oikz/MVXYA42ZsA+GaAkpUKz9uFhZRcxSxau6NOmZS34PLJkP5HQdBWknaSFpEiYvG8mrlrIjRmTTuSmoDOBvg4OPCg1c1Bf3wijaRs4UZwOpPQKvmSSAB5kVNmsdvpi5/3VsfiacjO/mI1P5T+aUFWbs5JM8Ek7lmDOZFWR0RFaNhoj0EasNpBY7tudhhROey4U5iuLqI+qdpV/Jm5goVuu2c0zu1tPpjQygKsOsyFCoRI3KsGeQZcYGwZeu5oi4V2l1SRRs/MWcO0MnLMZYR4yGU7bjdWGA2D3RsSEtwb6AFlMd4o3KFeRMR+CwJjdvUVTPnV3s/2hivIRNCTjJUqw0ujrsyOPsWFaIFAPoyuNdxxUqfezdkqPDPeDEe3AoPQRQn6Tj9IMfKa2P9+lFQoU9KJ/g2X1PAfkmjoC4U9MKVAPekJc8MvPxEh+QZr5PuBud+v7K+s+3zY4ZebZ94k2/qmvk+4UZJOCT6+lB7f/4c4cW923nKgz/NQnr/AFv016J2jXv2n45v8iavOfQVxy2gs5hLcQxs0+QryqhxoQZwxBIznejLtL2qs82591W50zHOJkOMwyrvg7bkUGpkeX/fjTP0xmsQdt7HB+nLb88mfEfbVGe3FgMfTtuPHaZP30G2HH/frpwo8PHH/ZrBft5w8fyuA4/3inpUaekGwz9dRev4X6MCgIHPhn9lQXPDYpe7JGj/AM9Qw+PINYz+kSw++oz1+xfof6hrodv+Hk4F3EPbkfrUUHTdibT+LjMOfuDvAf7sqPPwqGTsrMn1HiFymPCTlzj49S6v+Kpv9O7ADAu4M+YcH5MVzL2+sAPruLw6MSd/YPbQZ95wO+PwjYXQ3+rQOhx7RrFZIsbiP4XDFX8Kzu+Uc7+GUPxURH0hWB/lcXT1jr5ZFcP28sM/XcPj9mKDBHG+UBqHFLfr8OJZ0H9YpISPjqWDtvGSqjiEOo42uLdoT8bZRQfirdj7aWR6Xlv+eXf5Wq39HrN9jcWz+ppImH6TQDvZGOIW1lOIBz1iQNMPgvGspjKDKlXk2GkbNg7MMb1+2Npq4NenqY7+Z/8A3BX9TGjT0d2yHh1ucAj3xk9WZJMFfI6T4edCPaq+iXhfE4jIglN1N73rAc6pkYEKd+m/Sg8Ib5NvKva//D7Zd27kzvmJB8QZj+sfJXi7R5Ne0egnicccF0JJI48yoRqdVz3DnGSM4wOlB7JG2aze1J+k58/c2qROO2/3eH86n76z+1PFIjZz++x50nA1r1GDjrQX2OT8dJm/d1qpLxeEdJo8/wA9fl6+yo341CP46IHf7NP30Fsp5/8Af/eajyaqfRuEn6tF0276b/ppk4xEd+bGfY6/voLerbbIPyVk8C46YUeM291IBNP30jDpvM+y4YE49mxzVscUi398TJ/DX99eb3XDuJtNPNY30axtPN70Z1XSQ+CdLgocnJyKD0e64hbO3MeG61AqcC2uRqKHUmQqaH0ncas4rHtr+S8vVMlpcrCAyASK8KhNizyhkAkLlUAQN0GCDlgAozdo845yHw+qWfy9f2U3C4uM3RRZeIJEsis4PNRe6pVSPegDnLDbI6HyoN30udoec0fDoO/IzqXA+26JF7cnUfLC1v3vBhaw8JgznlXUKk+bcqXUfjYk/HWd2Y7JW/DpVkLC4kIJM7SRqEJByFQt8Jtu8zeJ3Hja4hx8XMlqDyw0fEFCqsgZmRVcczA8N+vT2UBV2mOLK59UE3+W1LsnaCKytkXO0UZOdyWZQzEnzJJJ9tc9q/rG6/o83+W1ScL4nFyYhzY86E21r9qPXQalVLnhULnLwxufNkUn5SKR4tCDjmx58ta/vpPxGPSSrxk4274AJ8ifCgDe13ZpIZYLuGNlSN8TJAAraW7qzIB0dTsSMEoSCcDFScOszFcjXzsvCVWS4wS7CQu2kBiFbRgkDTqxkDunBHbcZgnj3aPDZV0Zl2I7rIwzvg5B8D7DWVxu4iS2iRZkd0mgERLqzZ5ijBOd8RllJO+nJPjQef8AbG04nFdyXFurjIEavASx0DIAZQp8d9wQC2Qabsf6MJTMLviDB3wTynAlJOMAyM2RkdQBncDfrXpw4lCASJYvy0/fUQ4vCP46P8tP30Fb6BqgzE80PTAjmfT+Q5ZMerTVN+DXCQGGOcPGSSyyx99wWLurSRldnJOTpzhj51ptxaLP1WP84p/bUf0Vi8JY+v26+Px0GZY2cdslwq2DRe6QeY9pIr7kMMhZCjJjJwFUgFulYvFe0ixrBJMdLwPGqRNBJB3SY3cliGGByuWNKgbnoCMF/wBEYunMj9XfH767PEYwCDKgB/3i4+PegXHO1SwcOlu8rlItQCuJAJWGlU1Lse+QM1iehXhRi4art1nkeX1kbID8YXP9ao+JWnDJsiUWh8SS0QJPtBB+PNR217BAoW34gIlUBVTnxSxgAbALLqYAdNmH6KD0bFCPpV24XOfIwn++jrPuvSCbeMu81ncqo6RycqU74wq6pFdj5ZUeyovSH2lt5+ESNHNGxYQOsetC/wBUjfSVDZzjqPUaD0QUqZTkUqBOgIIIBB2IO4I8jVVeDwAYEMQHkI1/dSpUHX0Kh+5R/kL+6mPCIPuMX5C/upqVB39DYvuUf5A/dTjh0X3NPyR+6lSoO/cqfaL8gqTQPIUqVByBT6B5U1KgYwqOij5KfQPIU1KgbSMdKikt1+1X5BSpUCk4XC3wooz7UU/sqA9nbX72g2/3SfupUqC7HGFACgADYADAA8gPCqd1wC2lbXLbwyMfsniRm226kZpUqCD/AEPsvvO2/MR/Npj2OsfvK1/MR/NpUqCGTsbY6gPcVr4/xEfzaqy9jLELn3Fa52/k8fzaelQUz2Qssn6Ttun3CP5tJex9j9523X7hH82lSoIn7HWOT9J2v5iP1/g0x7H2O30nbfmI/m0qVA3+h1jv9J2v5iP5tcL2PsjnNnbHr/ER+v8ABpUqCK47H2Qx9J23UfxEfzaqRdlbPnAe5LfG+3JT5tKlQb1l2Sssj6Utuv3CP5tadv2btY5FZLaBGV8hliRSDg7ggZFKlQazxBsggEHIIIyCCNwfMVm/6HWP3la/mI/m0qVAw7F2H3la/wBnj+bVK77GWIYYsrX8xH82lSoLR7F2G30la/2eP5tV37F2AO1lajYfyeP5tNSoK0/Y+xzj3HbY/ER/NpDsZY/eVr+Yj+bT0qCNuxdhn6yten3vH82uW7F2GB9JWvj/ACeP5tKlQcr2MsM/WVr/AGeP5tRjsbY5+srXr9wj9f4NKlQX7TsVYbfSVr4fyeP5taA7FWH3ja/2eP5tKlQN/obY6vrK16fcI/m12Ox1iDkWVqD58iP5tKlQa9KlSoP/2Q=="/>
          <p:cNvSpPr>
            <a:spLocks noChangeAspect="1" noChangeArrowheads="1"/>
          </p:cNvSpPr>
          <p:nvPr/>
        </p:nvSpPr>
        <p:spPr bwMode="auto">
          <a:xfrm>
            <a:off x="0" y="-604838"/>
            <a:ext cx="3695700" cy="123825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6564" name="AutoShape 4" descr="data:image/jpeg;base64,/9j/4AAQSkZJRgABAQAAAQABAAD/2wCEAAkGBhQSERUUExQWFRUWGRgYGRcXFxwXGBwXFxwdGBwYGBwcHSYeGBwjHB0cIi8gJCcpLCwsGB4xNTAqNSYrLCkBCQoKBQUFDQUFDSkYEhgpKSkpKSkpKSkpKSkpKSkpKSkpKSkpKSkpKSkpKSkpKSkpKSkpKSkpKSkpKSkpKSkpKf/AABEIAIIBhAMBIgACEQEDEQH/xAAcAAABBQEBAQAAAAAAAAAAAAAGAAEDBAUCBwj/xABXEAACAQMCAwQDBhAKCAUFAAABAgMABBESIQUTMQYiQVEHYXEUIzKBkdIVJDM0QlJTVGJzkpOhscHRJUNEcnSClKOysxYXNWOiwtPwCIOEpMNktNTh8f/EABQBAQAAAAAAAAAAAAAAAAAAAAD/xAAUEQEAAAAAAAAAAAAAAAAAAAAA/9oADAMBAAIRAxEAPwD2DtBf+57WecKGMUbyYOwOhScE/FQhfekOa3EiTwQiZBrAR2ZHRoJ5l0kqCp1QlTkYxuDRtxW1jkhkSX6myMr76e4QdW/ht40ENacGZGDXSPuSztcl5DmJ4MFixJAjdgANhnNBNaelWFRL7qjeHQ0oVgpaN+UoYqreMmD8H9NPN6WrYwl4oppmCzMUVVOnkY1cxlYqq95TqBYYPj0rP+h3BHL5m1hxJ3DLIUVpQFd0H2LkADUPKp7X6GIpUC7kzHLCxMF25ZJypcE8vqdIxjGMbUBZ9GyyWrLHpa4Ze6+xVShkbOPEKpHtIoeue3zx3rQGNGjWYQ4AkEm8YcMGKco7nAXUCcgDfGeIu0UCPAyR3jJBE0aBrS5LEtoGosYtyFTHT7I1A3ELRpjKYb8uXE3L5N3yTKgXS5Tl6SQVUjbqAaAgm7Wh7aWa2jaUxrGQNJ35qpIMBcs2lHVioGfAZNU+E9ug6gMvPk1N9aoxxGugGSSNyJIiC4Bj7zbZAIrA4Zxa2iszbPb3OXdpH0Wt3HiRpOZmNhEWGg6dJ69xaYXXD/hFeIFySXkMN3rlBCApKwiGpMIgxtgL6zkCKb0gR9zRBM/MaLRkKoeKV9AmQlt1zjY6T312AOa6PawfQ83fJCOSVRJGVQXMnKQM/RVLYyfAZ8qH7W/4WiE/TKhSmjVHdYjVHEiJETF3E1Ad3xwB0AFWR2l4YkcaFnKRyNKivHcFQ7atu9FggayQOg28qDSl7dRmGF4oXkMq27MRgpGLiQRDmNnrnWO6D8HfAOaZPSJatr0xSsyNpKBELY0u+o9/u92N8qxVhgAqCRQ/JxXg+dQldAWDsimdUYiUzgMvL3CyMzAY+yI6bVzw3inB4ztO5AXlgMZmATTIgVRyxjCyMB7fPegJB27tcoDDIGd9ADIinBSNw2797KSKQoy537uxwUi1TwVR8Qrzm64twhxgzOFOnWi8/S6qiRhXHLwRpjXyOx33NEH+suyxkSMQPEQzkfGeVgUBPyF8hSMC/aj5BQr/AK0bHPw3x58ic/o5VSn0mWA6yuo6ZaCdR8pjxj10BH7kT7RfyRTe4o/tE/JH7qmzQ5H6QbNt1kdx5pBO4+VYiDQbvuOP7RfyRXQgUdFUfEKwD2+tf/qD7LS5J/yqZO3cB6R3Z9llc/8ASoCMiloHlQ4e3MOccq7/ALHcf9Leuz22hzjlXf8AYrj/AKdBvCFftR8grrAofbtpHj63vf7HN82uX7bxjpbXreyzm/aooCPFKhj/AE7X7z4h/ZHpf6dj7zv/AOySD9lATinoUHb4eNlf/FayH9lSr25U/wAlvAP6LNn5OXQE1NmhUdvRn6zvcf0aX9PcqT/TuMdYLsf+lnPy+9fvoCelQw3b6EH6ncfHbTj/AOKpbDt3bSyLHqdGdtKa4pU1N5AvGBn46AipVU4rxWO2iaaZtEaYLNgnGSANgCTkkDbzoe/1ocO++Me2KX/p0BZTUKr6UOHH+PP5mb/p049JvDuvuj+6l+ZQFNKhQelHhv3yPyJfmVJ/rL4d99J+S/zaAnp6Fv8AWfw376Qe1XH/AC1wfSpwz78j8+j/ADaAsps0Kp6UuFn+Ww/GSP1ipF9JXDT/AC23+OQD9dAT0qHo+3/Dj0vbb88g/WanXtpYnH05bfn4/nUG1TVkL2ts2+Dd25/8+P51TDtHbeFxB+dT99Bo4p6zG7TWo63MH55PnVJDx23cgLPExOwAkQk+wA70F+lSpUGR2ufFhdHygm/wNUEV+ttHbhiqR8klmO28aJhR6yCxx+Aabt8+OG3Z6e8uPlGP21LxeaVIo+VysFokIkRnHfdEBGGXpnPxCgoHtTI7e8KJVZmVCuOvJEo1anA7rZDb53AxkGlD2immkjCKY4pIkzLpDaJ5F5gQgncBRg7Yy43Bqu3bOXQwWH31TGvwW0uzTPC5jBI1AaQR3vsutaknE545IlkEZRl0u6g/VmzoUqXyinbfv5J+x6kGsuIypYc+QmSXll8aNPfI2QKPwtvPeqEvEr2JZYn0yTtyhCYUwAGDKzkOQMjQ0mlmwNSrk9TqdmOJy3ECyygKXAYKFK4UgEdXbUD4Hb2VFwPtIZ5ZEMbKu7RPpYB0VtBOSADvpYFSRpkXxzQZ9hx66kmAdeVGFAPd1H3QFOuIncBdQJDDOdIGRkaoeHcdkaxD+61M2Y2YkoxAIB5fcgAVmwdijEHIydsGZqK4m0IzHJCgscdcAZ29dAraXUisQVLAHS2xGRnB8iOlSE0NcOvbwPIzRPLFIdcXehTlrj6mcHLeBDb+OcY302vLjwt1+OYD9SGg08U1ZouLn7jEPbO37IDTc+7+5Qfn3/8Ax6DUxSrMLXR+xgX+s7f8q1yFvPO3+ST99Bqih70gx6uGXn4mQ9ftRq/ZXfErK8liZBJFGWGNacxWXxyDnasntFcSrw2+in0l47QnUpY6g8brk6t86kO/jkUBD9GfpiOHTnmJzNWeg32Ixjw8/i8870c/7Ngx098+TmPUmgLdW4LJqKKNJciTupJuEGzDc94nbceO0Ho6/wBnQjyMy/kzSD9lAT0qYilQNNMqqWYhVAySTgADqSTsBVW141BKSI5onIGTokVsDzODtVvFDt32SLgLzWQBLhDy8AnnuHGcg7KBQbK8VhLsgljLqQGUOuoEnABGcgk7YpS8VhVdTSxquCdRdQuAQpOScYyQPaawxwGUpcwuqMk+s6zKxAZ1+xjKYQa8nZvI9au8W4CZY41jbkspQa0CgqqA4CZUjAYggEY2oL8vFYV06pY11405dRqz005Pez6qss4HUge31UNwdnnSaBwoISJI20ysoBQk5wVLSDDHZj7fOr/G+Cm4aLDlFXmaiuNRDoUwNSsPGg1DKM4yM4z18PP2euo572OMAu6KD0LMFB9mT7Ploc4b2ZmV1mkkzJpWFkypTkhApGrRqJ15kxnGSR66ms+z7ubYzqo9zxsg0yscseThjhVyPe2ypyOnXwDau+KQxECSWOMnprdVz7Mneu5r2NF1u6Kox3mYBd9huTjeob6zLtCwx73JqOeuNDqcflCsGTsjIFGmQsdsq0jIO5MsihGVdSYXWMj7agJ4LhXUMjBlPRlIIPhsRsawu1vwrIed5H+hJD+ytmxVwgDgKw2wrtIMDp3mAJPtFYXaiTNxw4Dxuifkgl/fQP6QT/B8v86H/OjrelnC41EDJCjJ6segHrND3pCbHD5ifAxH5JozWlx63jeMc2QRKskbai2j4LZxqDDGemc+NBM3GoQyrzU1N0Gc572nb+sCPaD5VJHfoxwrgsdeADv72dLbepiAfXQ/BwAJcBoJYmKajy5CzsglZXLAh9Ry2sgt90rUjhiiupHLxq84jGklVclNQB65bOQB7KC/FOpXUCCu+43GxOap23aKCRtKvkggHKso1HGFyVAydQwOpyKmtXijRVV0ALMF7w3YsTpGTuc52/8A5UFzwISCQM7YkkikOMqRy+XsCDkZ5Y3GMZoLD8Ui1IhddTllUdclPhD2jx9lNa3UMwPLKOFODpw2/wD3mqEPZ9opFMTgRiVpGV9bt3o9BCsXzuctvnc1PwbhLxPIzGMB8dyJSiahnL4LHDNkZx9qOtBbHC4vuUf5C/urv3DGNhGn5I/dU9KgqNwqE9YYz/UX91V5ezNq3wraA+2FD+ta06VBjHsbZfeVr/Z4/m0zdi7D7ytT/wCni+bW0K5YUGOnY2xHSytR7LeMf8tDvbbs3axRQGO1t43N1agMkSIwzKpOCqg9AaOsUOduB3LUed7a/wCZmgJRSpYpUA56Rzjhl1+L/WwFbLSYCAxs2cdACARggnJ23/VWN6RRnhtx7F/xrRGBQD3EeKWfKDSRK6mIzaeWrHGtSq6T9m0jDC+LA+IqWB7Me+JFH71Csqusa7ROHYaCPY23r9dYvEHsUkOdU2qUuU7hi1LqHL1SlY8LI7uEDEhyT4baHCOGxF8RySxaVAeBkjAMRd3VcFD72NbKCjYxtnIoJLviVpYKWWFY8rGTy0jjyrtoXUxKgYJ8T47ZrUtGGIiICndwMaMIpGdPdbYd1fg5G6/FTbsqmkjmy5960uShZFhbWirlMEA9SwYnxJwK07O3KLhpHkOc6n059ncVRj4qCtwvibStKrJp5b6chtSnxxkqveG2QMgZHeO+Lk6alYeYI+UU8cQUsR9kcnYDfAHgN9gOtdmgHfoqYbO2nJPKWONpcDJ5Zj+EMDPdbSTjw1Vlp2rkEcsL5WZIHfUzd8z6RJy1XGNtWFGSSEJxjBJL2eP0pB+KQfIoFWbi6CtGpBOtio8gQrP+pTQYXEO2YjV9MWt0LgrzFXSRMIU5jNgRq+dYJ8AetWuKSyTWsZiOlpGhyUZmAVmXVhkwxXBPeGNt9q12lUEZIBY4GSBk+XrrAn7YIs/JEVwxBAyIXxusjbalGr6mfUc5GQDQSWRuIEkVsyrHp0nDl21EMcFix0qDpAJZu7uaa84zcAXHLi1SIQI0ZJACoYAyM4BV9jqCINWF8TnF49o7cF1MyKYxlwzAaRkA6idhgkA77ZGetWIOIxuupZFIwDnI6McKfYSCB54oMGyu7uSe25sZVAhLkIyqzlHBJy50KG0gIwLHXnbGKqdvRiC/H21i/wDwGTH+OjOhD0hL9L3J87G6HyaPnUFi5vI1v7bUyhmj6EMWywYIFOnSoPfz3tyq93oR16Ov9nxetpj8s0hpp4831pkAgRkgkrs2lugI1Nt5HA+OuvR0P4Nt/WHPyyOaAkzTZpjT4oKnGI3a3lERIkMbhMHB1EHGD4HPQ+FDV/aXWqQS854gTo5LHW7hAI2YKQUGdiNl1qGOx2Krq6Ecbu3wUVmPsUEn9FDNl2rmZU1RqHUStOpV0ZUQx4KK2GyFkDbjvaGA6jALh3DLuJp5HAZ5I5NGg/xgJK8zU5HkEKhQBqB8CbQ4fdW4ykr3HcMao+O7pUmNmJPebXkM3Uhl27uTXte08jASlotGLY8vSdTC4C7o2vrqLYGk5C48cglu2YIxTBcDIB6Ejw9WemfDNBhcL91QmJJg82kOhkQg6smMpI+pgdhrUncnST41f7RxSPDoi3ZnjB3ZRo1gvqKkMF05zg1l2vGJnktyxAjkj5raQmAGbuqzOwOApUZUEkgnbOK0+GNJzplkk1BSuldAXusAQcg5O+ofFQYdpwy5juFZ3d40ZEJBlJIMQXuqXK8vWdzgsMZJOMiSINoKn3UYlml1455kZd+XpY98xgddB6hfAtnX4nJKJYAkiqjyaWBTUxwjybMWwM6AOnnWM/aW4xJ72owSEIGstpuRAxC6hg6TsC3XyoLVtI4uyzrPoIjCAiUgakAJfDcnY5zkE53z0retrwO0igMDGwU5GAcqGBU+IwR8eae0clF1fCwNXTIPjnSSAfYTU1As0N9o97vhxPhPL/kS0RmhvtB9e8P/ABs5/uH/AH0HPpB/2fP7E/zErV45bvJCVRQxLKcMdIwGBJyQd8Dy8ayu3x/g64xvjQOuf4xM+ytPjsUhhdoWZZUBZNPeyQD3SvRwRkYPjjGCAaCOw4eyXMjhFjjbOQJC/McldL6SoEZCgg4O+fUDUXEOAs8k8gfBeIRovdxrAfDFtGtSCwxhvDpVWzgZLxkZ7kqsarGxE7KW0sWdmzyCd+jLnOAMDAqtBayPaTrqumZMskmZ4ZHfR00swbY9QvcJIwAQcBxN2RdwGUJEFLOIVKkYxCgi1FO7qWIkuuCpYYJ3yZg0IvbyLLcorT7RlIM+6GGeSuG5pYxE6tW7d/V49KtcDguo0kjfHM1BlZ2kli0MAMKzMZCwwSVYjc7bb0BJSzUVsHCDmFS3iVUqvXwBZiNseJqWgVKuRXWaBs0s0qZHBGQQR5jpQPSp80xFAsbUM9tull6762/Wx/UKJ6GO3B+sv6db/wDOKAnFKkKegHfSEP4OuP5qn5HU1t3d2saF26DwAySTsFA8STgAeusP0hg/Q25x9oP8S1LbzO1wjTroUg8lc5w++rmY25hToASAA4BznIV+B9n544O9O2ts6o5NMsI3OAoGGUYxsGx6qybe4EV3GgQxyq+nTG+q3KOYw50nDQ/CUgBQGZRjV1o7JrCmkS4kgdImLRyFtbRlQFCspOojBznYAk5x0waDeqhwqTUZjnK81wvxABh8Thh8VSX8EjgLG4jz8JtOpgPwMnAb1kEDyNTWtqsaKiDCqMDx+Unck9STuTQdtTEdKTUqDN7P/W6D7Uuv5Dsv7Kk4pYNJyyj6GjfWCU1j4LIQRkeDHx8K44I3vbDymuB/fOf1Go+0fCEngcGNZHVH0ZUMQ2MjHrJAoIL7sxzwhllJcBkLqiDusQcKGDcsjA7ynO3sxbfhCNPzSSGBQ+ruCRR4eIlYH2Cofc7QBltoUVBEzoqqEHOzspxjqMfJ1rNvILmVYGhL6l5gkaRRC7qQpwowRGWIwCVOMHpkNQXl7MwrzVBYLLnUO7jJbXnOjLHVn4ROMmuuO8HWYagCZAY9g7KGEciuNQBCuBuRnPU1S9zXc1xKJGkigZNKKgjBXIXBL5ZtedYOBjf1AmvPbXEVrbJGZi6ga03YswUHQ0gbMS6vH4O2OmxAsPtoR9Ix+lpfI2t4v/Arf8tFkaeNCnpHUG0k/E3Y+W3kP/KKC+Yj7st2AOBGckKMAEN3S2c5Y6SBjHcPnUfo7H8G2/8ANb/G1Mlvi+iYLnMSgnSu2zkd4oSufIMufIgNT+j7/Zlv/Nb/ABtQEgFJmoa7SdrDbuIk5QkKatUzskYy2kZ0qSTsdsr0G+9ZkPH7ojUJBJ6ohDOn5KOkvn0JPqoDDiF0scLu66lVSSuAdX4IB2JJ2323rMvuOLAFaeNY2ZJCe+m5jCkR6jjUWHT+bS4RxeO8gkDjTpLRyodQxtnPeCsARuCQCPaKngtY15TtK8hydDSHJJlUbYCgDYbbDr5mgpnjFoLmJNEesxKyPhMhSGZEXfWMqjkYGBj1ipLftZE6a9Lj3vmaCBrBOnCYzjUdaY3wdY3qnELLl7llUvFEHkR4zriwqKrMoOBoIJ6Z1ZqwtjaFx3gHMLRDvYblwMATj7ZHA36g0Dvfq88MT2y8zSWAkMeUUHSSnXPQHu+rpWpxG75QDBS7uQiqMAsd23J2AADEnyB6nArILwpJq91S644tbnutriBLhm97IIyxA0Y64HqvcRvLeWEsZSqoFkEiEhl1ZCspxuThlxg53GN8UFa07SiSdYgihurB5AGVsurBVAOvBRhnIHlWxPYxupV0RlOQQygggkMQQR4kAn1iq3B7KJEDRBhqUZL6tRwWOWDYbUWZic75NPFx2FjLh8cneQsrKq4Gd2YAHbfYnags21mka6Y0VF64VQoz54G1Smo7W6WRA65wemQVPluGAI+MVJQI0Ndofr7h3424/wAh6JTQ52iP07w78bN/9vJQZfacIvD7/S+s6yWIBXDF17u53x+2iXj1wY4GYOI+8gL4B0q0ihj3ttlJ3PShHtGo+h/FMAj3xjht9wynbyB8vj6EUa3d7ywpxkF0TyxrOnPykUAxJxq6xi2BuSHYrIERQ8aIpK5LIm8jBNa+TEA6TWvPeTl4gmlY58YLKRJHhC7Lp6MWAIycaTnZq7uOOssmgR5UGNXcsBpaYhUULjLbkZ6YB2z0quvGLnRcMY4Mw7YEr4JCLISTyu6NLeR3oOO0HFZYNAWSEnLMyHUJXXV3EiAV87d0kjJOOmaIY22BII2Gx6j1GsSDj0pljieEDVGJXZWdlUEvhfqeM4X7IrvsM4qHgHaw3UMkoiyY9PdQkk6lDFRrRDqAPlg7YPkBJTA1jS8bL2jzxKQCG5RYfCzsj6SMgEnIB8MHxrZoHoXuLG691POgGkhoQv2QjCZV/hafq2T0zpb4qKKFuJ3dxG0o5wWNeSQ+lcqk8ul3csCvvaqwXbGCC2cUGfddnJljSKOPVHyJDpYjuyFUzDgnBDyAMPAEPnYit/gFoVeV1h9zxMECx4VSWXVqkKoSF1AqPM6MnwrKg7Sy6V1sNT8jlDRjnKZWSRkHmY9L4+xBB2BzVrsff3EnM90NviNlU6c6WDHWNKJhG6BTqZTG2WNAS0qWaYUD0NduDtZ/022/WaJaFPSFIQtl/Trb9bGgLBSpUqAf7fLnh9wPwR/iWtC8eJ45Vkzpj+GRkFSqiQMpG4IGCCNwfZWZ6Qmxw64P4K/41rq5JNtft584D+pEI/1qaDq8R5dNpKNQbLGXC4aKMgnYjuyaioO2Nyy4xhduGBUUKqhVGwAAAA9QHSs/jYKqkw6wtrYecZBWQevCnUB4lBWmGz0oHpUqYUCxSxSpGgxYWkhaVRBI6tIXUo0QGGCn7ORSDq1eFSfROX70l+N4P+qa1SaVBki/uPC2x7ZkH6ga559zn63XzyZwPV4Ia1GahTjl/dOboQRXBaJYljClYld31FnVmBDqvdz7CMUG4s9z9wj/AD5/6VNrufuUI/8AOY//AAVZubrlxM7Z7iFmxue6Mn1VzZcR1sylGRlCEhip2fOCCrEfYnyoKwS7P3uv5x/m5+WsbtjwuZ7KdpZY8Rw3DARxMuS0Eke5aRtsMTsPCi81i9tXxw68/o83+W1BDZ2qNNbyGUcwRJiLu75QjUfsvE4PhhvM1F6Px/B8Q8jMPkmkFNbwyG7s9m5ccBJYAaSzKq6Sep6Z2xjxzkYzeyoaW09zRsVy91zZB1RGuJlATO2tt8E5wFJ+1yG5wXh4eV7vJ98yqDC4MYwFfONWWC6tiBgjbOSeO1XZcXaAYTI1fCBG5XCvqXvZU7gdD49ARctrwxaY5gExhUkUYiYDYD/dt+CdvInwr8aaUyxRIx0yPk6SyOqIMMSwGCuWU4ON8DvAnAVOynAhGs6SFmbIiIaR5SIlTKgO5yQS7N6tePAAWouBurKJLkumtGCFQDmIDSoIOy7BiAMkg7gHFaVpZiNSFycnJZjlmbplj7AB6gABtWLx7g8kkpKoWZliEcmV95KOXdtzqyw0jug5wAcAUFuLs+cYkkDjmmXHLAXv6w6EZOVIcjeq0fZDGoiZtXf0OR3kJKaCDnvaQuDn4eo56nOfbcDuYtIVdaxpblAXGrKPl4sk7hVL6WPUMB4VtS8LMk0MpUqOsseoY1KMxswGzFW8vNSc6RgIbjgJCENMqxi3SHdcYKbiQsXx18MfHSuOzXfldJAC7ROisvcRo2ZzkAgsHdmY75BORvVrjlmZBGwTmiOTWY8qNQ0On2XdJBYMM/a+yh+47K3GjUpQSclIgpc6QvNdimcfxashVsdYsdCaAj4JEI05Rm50iZ1ktqYaiTg5YsAPgjUScLuSaqNEwmuMzW+JBtGyliNKgZcaxlSucjA6jfz54Hw6SGabMa6Xkkfma1zhmLgBQgOO9vljvnwqtxrg7yyzhbdSskITmEoAzKS2kjOrDA6ScfooNngnD2gi0MwO5OFBCKCc6EDMSFHgM7eGBgC8BWRwLh0kUkwf4GUWI6slkAJBbxBUMI99yIgT1rXzQPQz2l+vOHfj5R/7eSiXNDPad/pvh3ruJP8AIkoMvtAp9wcR1Mm5YlUYMFYlc52yCdmwfPoPEvv7BZUKOCRqDDDMhBU5BDKQQQQOhoP7Svmx4rgYwW8j0C5Oevh0PSjgGgoLwCLWjkMWTTgGR2UlfgsyliHYZ2ZsnpvsKtNYIRICu0udYyd8qEPs7qgbeVWM0s0FC84XEzCV8gqMEiR0GkHOGCsFYDf4WfGp4uHorBlUBlUICNu4Nwp8wPDPTJx1Oa/aBwLWckZHKkyP6h2+PpV2AEKAdyAAfaBvQcwWgRFRMqq7DfOAPDfPsqUilqpZoG3oZj7TTlpRygw5jRRnDousSmIBnYEOCoLkoNtJXriifNYV5xG2McyPG4VJAjAIylpnYMOXjBLFmVtQxuwOaCE9p5O63KTl8ieUnmNq1W5CsqjRgqWIw2RtnarFv2gaQhFjAm0sSjvgKyNGCpYK2QVkVlYDceXhZh4NbkxuI8FE0IO8ulCPgFc4A8wR4DPSrMPDIlk5ioofQseofc1JIX2AmgrcCvpZolkkRE1qrKEcvsRnvEouDnbAz7a06x+DTMJJYAqiOHSFK6sDI1cslvhtpKsSNhqxWxmgVB/pJ2SyPlfWx/Sw/bRgDQf6TPqFv/TLXf8Ar0BjSpUqAa9Ix/g24/mr/jWs+XtDB7iuYzIBJm6BUhshmeQgHbY4I/RVz0nk/Qq6x10D/GteAWfpQvLaFoBIWUiQdcMC4IzqAySCQc9duvkH1KpBGeoPxjFUOBnSrRfcXKDx7mA0fyIyj+qa+RbftBcIAEuJlA8FlcD2AA19Geha1n9wme4lkka4bUvMYuRGg0Kctvvgn2aaA/p6aq17xKKEZlkSMebsF+TJ3oLNMTWMe1cOe6JmH2y28pX4jo3+LNA3az00pbXQhjjLoEDSPy31qxJ7pjcx420nJP2VB6jrpKfOvKex3panv7+KCOMcohjIWADBVU95QrHHe0jdm+F08a9T1f8AfSgiu51jVnY4VFLE+QG59tYd1w69nGpboWudxGIElwPASMx3bz04A6DOMm5xZ+ZJFD1DMJH/ABcWGx8cnLGPEFqr9pe06WirqZVZzsW1EKoGS5VdzvhQNss6jIoBntF2d4nNFypDbXkWoMVBktJDp6DKsUIPkf0Go+FdtILGWT3VZz2TzyankfM0TNvuJAdlG+wGBmtfhPayWRmV44GZVVikE2uTQyK+QpGGI1brqHUYLZGdriMUVzZyBtLwyRE56gqVyGHs6jxGKDUt7kOAykMrAEMDkEHcEHxBG9Y/bdscOvP6PN0/Fmhr0IXbPwsBiTy5ZEX+b3Wx7AWNE/bJc8OvB/8ATzf5bUFmz4amqOXvalRQO+2nGnHwc6c7nfFYfYd0gsJJcfx127+ZZZpFx8igD4qJOHNmOP8AmJ/hFBfCL8R2CqQTqu7gE+AC3rE6vb7PPyoDBrghIklCs8mEcfY50MznG+R3SMesVTSyWC4QrkJIpiALEqjDvgID8EMA2w2yigV1xu4KS2xClsyMpwCSAY2JOB1woJq5xC3MkLBfhbMnqdcMp/KA/TQXErJ43whZZbdmQtpk727aQvLkOSAcfD07kdcVoWNwJEV16OqsPYwzVigBeFrOEiMZl5ih5JQVmAdgFxE/Ozuyl91wNQBHTFb1tPN9Dw4V+bySVVgS+rSdAYddXwcjrnNbJO9d4oBHiVjJbxSKZriVHikAJZtaPGuqPS0YD97DZJJLELnPjFFxZ1hlRTNkLC8ZKSs3L0xh92UknKvsTqJJ2owU7mm+OgE7+fXM7p7o0ukRYqs4wiylZQgIwjFNJ7oDYUkbmq8k9yqyNEZ+XHFK0SNq1OmcHOvvcwHvJqOrGx+FRbeyuInMYDSBWKg9CwGw6+J2qS2uVkRXQ5VhqB9R3oKHEbt4xA5EjAEiQRozneNtyqgnGrHh41l8OuG91Ss/ukhmHLHLuAoVkU5OpuUMEkYKAqQc70UeHSmNAHRc1Yhpa6bRLldSTBpsqMrJvmPBzhu7Hn7EjNXO0313w71XD7+f0vIdvOiYChztUPpjhx8roj5YJaDJ47IDw/iijqgl1HKkk6Q2+lFPQAb6j66M4SNK+wfqoW47blbDiWVwGjnYHbf3s9cb5GOp65rT467CyZhnGhC5XZhFsZCu/Xl6sY38t6CxfcfjjcxhZJZBjUkS6iuRtrJIVM+AYgnqKgXtUo+qwXESjfUyB1A8yYmfSPWQBtWFBw201EQaraU7lYy0DHI3LQts59bIc6auNbXMZASaNwDsJY9LfE0WkeRB0HrQbVzEtzHGUdWjLo5KkMHVDqCgg4xrC59QI8a0qC7S9nt7gSPCqxSbTGKUuOYzBUl0sqnqdLEbkFSR3c0aCgemzT09ByayZeDyH3QBJGRMysFkh1oMKqEMNY1ghR4jB+StYmnzQUuGWTRRRx69WjYkg7jfZRq7oBIA3OAMb9askN5jqMbfY7ZHXcnff1jY43ocTmPOtkBI1SMzYOMqkbHSfVqKbeqtJmoIorcKzEAd8gnA3JChcnffZQPiqampjQdChP0lfWsX9KtcfnVoszQt6SB9Jr4YubU/36UBXSpUqAW9J654Vd/i/wBTKa+VJ987eJr6w9I4/gu7z9yb9GDXyhdL1PQb4z1+Ogu9k+BNe3cNsu3McKT5L1dviUE19IcU7Ty20nuW1tkKxLGoLTKrBSoxohJUyADbOsbg15h/4eeE672acj6jFgeppTp/wq3y169214PDcG1SeNZEMr7MMjPJkI9Y6fooMeTjjt9cveR/gpA0SflRCRv7ypLHiVgrao3hDnfU7Dmn2tIeYep6moR2Ht1zyXntz5xXEgUf1WZl/RTzdmrrHdvmkXyuYIph+UOWaAhmmD9CDnxG/wCnxoS7Rejm0uyzurLI25dDuTsM94Hw2wMdBVeTstcK31tw+TfOqMSWr/lJqwfjqN4ruPYQXkePGG7juRv+DcDO36qC7wb0d2Vt8GDU2Ma3JZvaCdl8OgFbcHBY1Hd5qfzJ5UAz5APj9FC69ppkPfkljx988Plx+XA+np44xVm27aazhJLKYjOAlyY3J8O66Hf46DeHDHVtaTzAlVUlikndUkhe+hPVieo9ZO1ZPE+yjXL65WjnKyK6mSN1KlRgJqikUaBknTp6sT41fTjsgBL2s4Gcdwxy7+YCPn5BSHamAfVGeM77SRSx/wCJMfpoKstvdILrFtCzTKUVopdGhSukjS6KunUWk2bcsc+BrjifF5o+H3MSW1wZW54iVYw4CzO2kao2ZRpVs49WK17bj8EhwlxE58lkUnp5A5q00g38PHx//eTQDXopvIbTh0cUsiwyFpGZJTy2BLHGzgfYhaLOPTJLZXIR1fMEo7rBusbeVV0n1AEEEHB65BzvVDinBYXSQmCIkqwB0KGyQcEMBmgltu0TRpYIEBE6Q94t4aUDBQNyw1K3lpD+VeD9pO0tzHc3Nuk8qxLcTkRhyEzzWYkqOu+9en2PEHP0EbVy1WJMueWAxZI0KDU2rfIU4XOSPDJHnPpA7LFNd4DkS3d3G4P2LpK5XHqKA+wqfMYC52s9MNzeIEREgUFXyrMZNS/h93T1OwHQ9TUnZv0xcQt8CRluU8pc6vYHHez7Q1edDqfVR36I+zwuuIJrAMcIMzDqCVICA7dC5B/qmg+guzCye5Y+YnLZgzFM6tGtmcJnAyVBA6eFalMhrH7WySpbmSJyvLOpwGCFkwRpDFG04Yq2w3048aDYUV0TQZLw6+P8Zj/1TH/DbCo/oZffdx7PdEhP+RQGtC3pA7QT2Vm1xAI2ZGQMJASuljpPRlwckefs8RTFjfgfXA8MESk/rt6ocX7MXN1E0c8xdGwSpn0junI+DbDoQKDI7Cele6u75ILhIVWQPjQrBtSqWAyZCDnB8PKvR7x0to5plwNi+gsFUvv0zspc4z5nfr18ztvROI3WSMBHVgysLmTIYbg/UT+qiThvAX4nbaL/AFGJZJNIDBWdkdkDMyKndUZA2GrJJ6Cgmte18zSKpmtQrFwCySK40EKAy8zuF2zpB7xABx1AJrTiJLmOVdEgGdm1KyggFkbAzgkZBAIyPAgnJvSkEsaqNUdvH9TBIEeAFWTU3cJCDSA7AgZIzk0uWUeF3GhnuJpCCRlYuTIMNgkbBY874BIoObxpjZSXKTOsvLaZF2MYABdUKkb93AJzknJyKyxx73ZDwq4A0l7sBgOgZYp1YD1ZGR6iKvcZu+TwV2bY+5Qu/m6BAP8AiFCHYq3K2XCyejcQdhv4cuZf1g0BRecOeOx4pr+zFy4wpXblkZ3UZ2A3GQcD49vix1WioDvOI4h7JcBvkTUfiqjxLgggsb73x31wzHvY2HLf5W33Y7nA8qe2uJZuQYUV0twpbU2ktI0ONKd0/BV8knAyQM7HAEd1ZRyLpkRXXyZQw+Q0J9p+ActUNvzUXX74I5JSNODgaFJ2z9qBuFBwCa3/AKPRr9VDw/jFwv5wZj/4qtW98j/AdH/msD+o0AfPZmO4hQyyywgQty5SA2p5Qke4UOdBGoo2cgHJ23OBQvdXWOJkLCJZFgjIJIUqheTXoLDdjlBpyNupG2ZU7TyyMwhgHc+Es0oikz/MVXYA42ZsA+GaAkpUKz9uFhZRcxSxau6NOmZS34PLJkP5HQdBWknaSFpEiYvG8mrlrIjRmTTuSmoDOBvg4OPCg1c1Bf3wijaRs4UZwOpPQKvmSSAB5kVNmsdvpi5/3VsfiacjO/mI1P5T+aUFWbs5JM8Ek7lmDOZFWR0RFaNhoj0EasNpBY7tudhhROey4U5iuLqI+qdpV/Jm5goVuu2c0zu1tPpjQygKsOsyFCoRI3KsGeQZcYGwZeu5oi4V2l1SRRs/MWcO0MnLMZYR4yGU7bjdWGA2D3RsSEtwb6AFlMd4o3KFeRMR+CwJjdvUVTPnV3s/2hivIRNCTjJUqw0ujrsyOPsWFaIFAPoyuNdxxUqfezdkqPDPeDEe3AoPQRQn6Tj9IMfKa2P9+lFQoU9KJ/g2X1PAfkmjoC4U9MKVAPekJc8MvPxEh+QZr5PuBud+v7K+s+3zY4ZebZ94k2/qmvk+4UZJOCT6+lB7f/4c4cW923nKgz/NQnr/AFv016J2jXv2n45v8iavOfQVxy2gs5hLcQxs0+QryqhxoQZwxBIznejLtL2qs82591W50zHOJkOMwyrvg7bkUGpkeX/fjTP0xmsQdt7HB+nLb88mfEfbVGe3FgMfTtuPHaZP30G2HH/frpwo8PHH/ZrBft5w8fyuA4/3inpUaekGwz9dRev4X6MCgIHPhn9lQXPDYpe7JGj/AM9Qw+PINYz+kSw++oz1+xfof6hrodv+Hk4F3EPbkfrUUHTdibT+LjMOfuDvAf7sqPPwqGTsrMn1HiFymPCTlzj49S6v+Kpv9O7ADAu4M+YcH5MVzL2+sAPruLw6MSd/YPbQZ95wO+PwjYXQ3+rQOhx7RrFZIsbiP4XDFX8Kzu+Uc7+GUPxURH0hWB/lcXT1jr5ZFcP28sM/XcPj9mKDBHG+UBqHFLfr8OJZ0H9YpISPjqWDtvGSqjiEOo42uLdoT8bZRQfirdj7aWR6Xlv+eXf5Wq39HrN9jcWz+ppImH6TQDvZGOIW1lOIBz1iQNMPgvGspjKDKlXk2GkbNg7MMb1+2Npq4NenqY7+Z/8A3BX9TGjT0d2yHh1ucAj3xk9WZJMFfI6T4edCPaq+iXhfE4jIglN1N73rAc6pkYEKd+m/Sg8Ib5NvKva//D7Zd27kzvmJB8QZj+sfJXi7R5Ne0egnicccF0JJI48yoRqdVz3DnGSM4wOlB7JG2aze1J+k58/c2qROO2/3eH86n76z+1PFIjZz++x50nA1r1GDjrQX2OT8dJm/d1qpLxeEdJo8/wA9fl6+yo341CP46IHf7NP30Fsp5/8Af/eajyaqfRuEn6tF0276b/ppk4xEd+bGfY6/voLerbbIPyVk8C46YUeM291IBNP30jDpvM+y4YE49mxzVscUi398TJ/DX99eb3XDuJtNPNY30axtPN70Z1XSQ+CdLgocnJyKD0e64hbO3MeG61AqcC2uRqKHUmQqaH0ncas4rHtr+S8vVMlpcrCAyASK8KhNizyhkAkLlUAQN0GCDlgAozdo845yHw+qWfy9f2U3C4uM3RRZeIJEsis4PNRe6pVSPegDnLDbI6HyoN30udoec0fDoO/IzqXA+26JF7cnUfLC1v3vBhaw8JgznlXUKk+bcqXUfjYk/HWd2Y7JW/DpVkLC4kIJM7SRqEJByFQt8Jtu8zeJ3Hja4hx8XMlqDyw0fEFCqsgZmRVcczA8N+vT2UBV2mOLK59UE3+W1LsnaCKytkXO0UZOdyWZQzEnzJJJ9tc9q/rG6/o83+W1ScL4nFyYhzY86E21r9qPXQalVLnhULnLwxufNkUn5SKR4tCDjmx58ta/vpPxGPSSrxk4274AJ8ifCgDe13ZpIZYLuGNlSN8TJAAraW7qzIB0dTsSMEoSCcDFScOszFcjXzsvCVWS4wS7CQu2kBiFbRgkDTqxkDunBHbcZgnj3aPDZV0Zl2I7rIwzvg5B8D7DWVxu4iS2iRZkd0mgERLqzZ5ijBOd8RllJO+nJPjQef8AbG04nFdyXFurjIEavASx0DIAZQp8d9wQC2Qabsf6MJTMLviDB3wTynAlJOMAyM2RkdQBncDfrXpw4lCASJYvy0/fUQ4vCP46P8tP30Fb6BqgzE80PTAjmfT+Q5ZMerTVN+DXCQGGOcPGSSyyx99wWLurSRldnJOTpzhj51ptxaLP1WP84p/bUf0Vi8JY+v26+Px0GZY2cdslwq2DRe6QeY9pIr7kMMhZCjJjJwFUgFulYvFe0ixrBJMdLwPGqRNBJB3SY3cliGGByuWNKgbnoCMF/wBEYunMj9XfH767PEYwCDKgB/3i4+PegXHO1SwcOlu8rlItQCuJAJWGlU1Lse+QM1iehXhRi4art1nkeX1kbID8YXP9ao+JWnDJsiUWh8SS0QJPtBB+PNR217BAoW34gIlUBVTnxSxgAbALLqYAdNmH6KD0bFCPpV24XOfIwn++jrPuvSCbeMu81ncqo6RycqU74wq6pFdj5ZUeyovSH2lt5+ESNHNGxYQOsetC/wBUjfSVDZzjqPUaD0QUqZTkUqBOgIIIBB2IO4I8jVVeDwAYEMQHkI1/dSpUHX0Kh+5R/kL+6mPCIPuMX5C/upqVB39DYvuUf5A/dTjh0X3NPyR+6lSoO/cqfaL8gqTQPIUqVByBT6B5U1KgYwqOij5KfQPIU1KgbSMdKikt1+1X5BSpUCk4XC3wooz7UU/sqA9nbX72g2/3SfupUqC7HGFACgADYADAA8gPCqd1wC2lbXLbwyMfsniRm226kZpUqCD/AEPsvvO2/MR/Npj2OsfvK1/MR/NpUqCGTsbY6gPcVr4/xEfzaqy9jLELn3Fa52/k8fzaelQUz2Qssn6Ttun3CP5tJex9j9523X7hH82lSoIn7HWOT9J2v5iP1/g0x7H2O30nbfmI/m0qVA3+h1jv9J2v5iP5tcL2PsjnNnbHr/ER+v8ABpUqCK47H2Qx9J23UfxEfzaqRdlbPnAe5LfG+3JT5tKlQb1l2Sssj6Utuv3CP5tadv2btY5FZLaBGV8hliRSDg7ggZFKlQazxBsggEHIIIyCCNwfMVm/6HWP3la/mI/m0qVAw7F2H3la/wBnj+bVK77GWIYYsrX8xH82lSoLR7F2G30la/2eP5tV37F2AO1lajYfyeP5tNSoK0/Y+xzj3HbY/ER/NpDsZY/eVr+Yj+bT0qCNuxdhn6yten3vH82uW7F2GB9JWvj/ACeP5tKlQcr2MsM/WVr/AGeP5tRjsbY5+srXr9wj9f4NKlQX7TsVYbfSVr4fyeP5taA7FWH3ja/2eP5tKlQN/obY6vrK16fcI/m12Ox1iDkWVqD58iP5tKlQa9KlSoP/2Q=="/>
          <p:cNvSpPr>
            <a:spLocks noChangeAspect="1" noChangeArrowheads="1"/>
          </p:cNvSpPr>
          <p:nvPr/>
        </p:nvSpPr>
        <p:spPr bwMode="auto">
          <a:xfrm>
            <a:off x="0" y="-604838"/>
            <a:ext cx="3695700" cy="123825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77828"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783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9" name="Object 18"/>
          <p:cNvGraphicFramePr>
            <a:graphicFrameLocks noChangeAspect="1"/>
          </p:cNvGraphicFramePr>
          <p:nvPr/>
        </p:nvGraphicFramePr>
        <p:xfrm>
          <a:off x="5200650" y="2940050"/>
          <a:ext cx="114300" cy="215900"/>
        </p:xfrm>
        <a:graphic>
          <a:graphicData uri="http://schemas.openxmlformats.org/presentationml/2006/ole">
            <p:oleObj spid="_x0000_s94210" name="Equation" r:id="rId3" imgW="114120" imgH="215640" progId="Equation.3">
              <p:embed/>
            </p:oleObj>
          </a:graphicData>
        </a:graphic>
      </p:graphicFrame>
      <p:sp>
        <p:nvSpPr>
          <p:cNvPr id="7885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6" name="TextBox 45"/>
          <p:cNvSpPr txBox="1"/>
          <p:nvPr/>
        </p:nvSpPr>
        <p:spPr>
          <a:xfrm>
            <a:off x="0" y="152400"/>
            <a:ext cx="8763000" cy="2554545"/>
          </a:xfrm>
          <a:prstGeom prst="rect">
            <a:avLst/>
          </a:prstGeom>
          <a:noFill/>
        </p:spPr>
        <p:txBody>
          <a:bodyPr wrap="square" rtlCol="0">
            <a:spAutoFit/>
          </a:bodyPr>
          <a:lstStyle/>
          <a:p>
            <a:r>
              <a:rPr lang="en-US" sz="3200" dirty="0" smtClean="0"/>
              <a:t>You play a game in which you roll one fair die.  If you roll a 6 on the first roll, you win $5.  If you roll a 1 or a 2, you win $2. If you roll anything else, you lose.</a:t>
            </a:r>
          </a:p>
          <a:p>
            <a:r>
              <a:rPr lang="en-US" sz="3200" dirty="0" smtClean="0"/>
              <a:t> </a:t>
            </a:r>
            <a:endParaRPr lang="en-US" sz="3200" dirty="0"/>
          </a:p>
        </p:txBody>
      </p:sp>
      <p:sp>
        <p:nvSpPr>
          <p:cNvPr id="12" name="TextBox 11"/>
          <p:cNvSpPr txBox="1"/>
          <p:nvPr/>
        </p:nvSpPr>
        <p:spPr>
          <a:xfrm>
            <a:off x="1295400" y="1828800"/>
            <a:ext cx="8763000" cy="584775"/>
          </a:xfrm>
          <a:prstGeom prst="rect">
            <a:avLst/>
          </a:prstGeom>
          <a:noFill/>
        </p:spPr>
        <p:txBody>
          <a:bodyPr wrap="square" rtlCol="0">
            <a:spAutoFit/>
          </a:bodyPr>
          <a:lstStyle/>
          <a:p>
            <a:r>
              <a:rPr lang="en-US" sz="3200" dirty="0" smtClean="0"/>
              <a:t>Create a probability model for this game:  </a:t>
            </a:r>
            <a:endParaRPr lang="en-US" sz="3200" dirty="0"/>
          </a:p>
        </p:txBody>
      </p:sp>
      <p:grpSp>
        <p:nvGrpSpPr>
          <p:cNvPr id="39" name="Group 38"/>
          <p:cNvGrpSpPr/>
          <p:nvPr/>
        </p:nvGrpSpPr>
        <p:grpSpPr>
          <a:xfrm>
            <a:off x="2286000" y="2971800"/>
            <a:ext cx="5029200" cy="1219200"/>
            <a:chOff x="2286000" y="2971800"/>
            <a:chExt cx="5029200" cy="1219200"/>
          </a:xfrm>
        </p:grpSpPr>
        <p:sp>
          <p:nvSpPr>
            <p:cNvPr id="14" name="Rectangle 13"/>
            <p:cNvSpPr/>
            <p:nvPr/>
          </p:nvSpPr>
          <p:spPr>
            <a:xfrm>
              <a:off x="2286000" y="2971800"/>
              <a:ext cx="1257300" cy="609600"/>
            </a:xfrm>
            <a:prstGeom prst="rect">
              <a:avLst/>
            </a:prstGeom>
            <a:ln>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5" name="Rectangle 14"/>
            <p:cNvSpPr/>
            <p:nvPr/>
          </p:nvSpPr>
          <p:spPr>
            <a:xfrm>
              <a:off x="3543300" y="2971800"/>
              <a:ext cx="1257300" cy="609600"/>
            </a:xfrm>
            <a:prstGeom prst="rect">
              <a:avLst/>
            </a:prstGeom>
            <a:ln>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6" name="Rectangle 15"/>
            <p:cNvSpPr/>
            <p:nvPr/>
          </p:nvSpPr>
          <p:spPr>
            <a:xfrm>
              <a:off x="4800600" y="2971800"/>
              <a:ext cx="1257300" cy="609600"/>
            </a:xfrm>
            <a:prstGeom prst="rect">
              <a:avLst/>
            </a:prstGeom>
            <a:ln>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7" name="Rectangle 16"/>
            <p:cNvSpPr/>
            <p:nvPr/>
          </p:nvSpPr>
          <p:spPr>
            <a:xfrm>
              <a:off x="6057900" y="2971800"/>
              <a:ext cx="1257300" cy="609600"/>
            </a:xfrm>
            <a:prstGeom prst="rect">
              <a:avLst/>
            </a:prstGeom>
            <a:ln>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8" name="Rectangle 17"/>
            <p:cNvSpPr/>
            <p:nvPr/>
          </p:nvSpPr>
          <p:spPr>
            <a:xfrm>
              <a:off x="2286000" y="3581400"/>
              <a:ext cx="1257300" cy="609600"/>
            </a:xfrm>
            <a:prstGeom prst="rect">
              <a:avLst/>
            </a:prstGeom>
            <a:ln>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0" name="Rectangle 19"/>
            <p:cNvSpPr/>
            <p:nvPr/>
          </p:nvSpPr>
          <p:spPr>
            <a:xfrm>
              <a:off x="3543300" y="3581400"/>
              <a:ext cx="1257300" cy="609600"/>
            </a:xfrm>
            <a:prstGeom prst="rect">
              <a:avLst/>
            </a:prstGeom>
            <a:ln>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1" name="Rectangle 20"/>
            <p:cNvSpPr/>
            <p:nvPr/>
          </p:nvSpPr>
          <p:spPr>
            <a:xfrm>
              <a:off x="4800600" y="3581400"/>
              <a:ext cx="1257300" cy="609600"/>
            </a:xfrm>
            <a:prstGeom prst="rect">
              <a:avLst/>
            </a:prstGeom>
            <a:ln>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2" name="Rectangle 21"/>
            <p:cNvSpPr/>
            <p:nvPr/>
          </p:nvSpPr>
          <p:spPr>
            <a:xfrm>
              <a:off x="6057900" y="3581400"/>
              <a:ext cx="1257300" cy="609600"/>
            </a:xfrm>
            <a:prstGeom prst="rect">
              <a:avLst/>
            </a:prstGeom>
            <a:ln>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sp>
        <p:nvSpPr>
          <p:cNvPr id="24" name="TextBox 23"/>
          <p:cNvSpPr txBox="1"/>
          <p:nvPr/>
        </p:nvSpPr>
        <p:spPr>
          <a:xfrm>
            <a:off x="2667000" y="2996625"/>
            <a:ext cx="533400" cy="584775"/>
          </a:xfrm>
          <a:prstGeom prst="rect">
            <a:avLst/>
          </a:prstGeom>
          <a:noFill/>
        </p:spPr>
        <p:txBody>
          <a:bodyPr wrap="square" rtlCol="0">
            <a:spAutoFit/>
          </a:bodyPr>
          <a:lstStyle/>
          <a:p>
            <a:r>
              <a:rPr lang="en-US" sz="3200" dirty="0" smtClean="0"/>
              <a:t>X </a:t>
            </a:r>
            <a:endParaRPr lang="en-US" sz="3200" dirty="0"/>
          </a:p>
        </p:txBody>
      </p:sp>
      <p:sp>
        <p:nvSpPr>
          <p:cNvPr id="25" name="TextBox 24"/>
          <p:cNvSpPr txBox="1"/>
          <p:nvPr/>
        </p:nvSpPr>
        <p:spPr>
          <a:xfrm>
            <a:off x="2514600" y="3581400"/>
            <a:ext cx="990600" cy="584775"/>
          </a:xfrm>
          <a:prstGeom prst="rect">
            <a:avLst/>
          </a:prstGeom>
          <a:noFill/>
        </p:spPr>
        <p:txBody>
          <a:bodyPr wrap="square" rtlCol="0">
            <a:spAutoFit/>
          </a:bodyPr>
          <a:lstStyle/>
          <a:p>
            <a:r>
              <a:rPr lang="en-US" sz="3200" dirty="0" smtClean="0"/>
              <a:t>P(X) </a:t>
            </a:r>
            <a:endParaRPr lang="en-US" sz="3200" dirty="0"/>
          </a:p>
        </p:txBody>
      </p:sp>
      <p:sp>
        <p:nvSpPr>
          <p:cNvPr id="26" name="TextBox 25"/>
          <p:cNvSpPr txBox="1"/>
          <p:nvPr/>
        </p:nvSpPr>
        <p:spPr>
          <a:xfrm>
            <a:off x="3886200" y="2438400"/>
            <a:ext cx="533400" cy="584775"/>
          </a:xfrm>
          <a:prstGeom prst="rect">
            <a:avLst/>
          </a:prstGeom>
          <a:noFill/>
        </p:spPr>
        <p:txBody>
          <a:bodyPr wrap="square" rtlCol="0">
            <a:spAutoFit/>
          </a:bodyPr>
          <a:lstStyle/>
          <a:p>
            <a:r>
              <a:rPr lang="en-US" sz="3200" dirty="0" smtClean="0"/>
              <a:t>6 </a:t>
            </a:r>
            <a:endParaRPr lang="en-US" sz="3200" dirty="0"/>
          </a:p>
        </p:txBody>
      </p:sp>
      <p:sp>
        <p:nvSpPr>
          <p:cNvPr id="27" name="TextBox 26"/>
          <p:cNvSpPr txBox="1"/>
          <p:nvPr/>
        </p:nvSpPr>
        <p:spPr>
          <a:xfrm>
            <a:off x="4953000" y="2438400"/>
            <a:ext cx="990600" cy="584775"/>
          </a:xfrm>
          <a:prstGeom prst="rect">
            <a:avLst/>
          </a:prstGeom>
          <a:noFill/>
        </p:spPr>
        <p:txBody>
          <a:bodyPr wrap="square" rtlCol="0">
            <a:spAutoFit/>
          </a:bodyPr>
          <a:lstStyle/>
          <a:p>
            <a:r>
              <a:rPr lang="en-US" sz="3200" dirty="0" smtClean="0"/>
              <a:t>1, 2 </a:t>
            </a:r>
            <a:endParaRPr lang="en-US" sz="3200" dirty="0"/>
          </a:p>
        </p:txBody>
      </p:sp>
      <p:sp>
        <p:nvSpPr>
          <p:cNvPr id="28" name="TextBox 27"/>
          <p:cNvSpPr txBox="1"/>
          <p:nvPr/>
        </p:nvSpPr>
        <p:spPr>
          <a:xfrm>
            <a:off x="6019800" y="2438400"/>
            <a:ext cx="1447800" cy="584775"/>
          </a:xfrm>
          <a:prstGeom prst="rect">
            <a:avLst/>
          </a:prstGeom>
          <a:noFill/>
        </p:spPr>
        <p:txBody>
          <a:bodyPr wrap="square" rtlCol="0">
            <a:spAutoFit/>
          </a:bodyPr>
          <a:lstStyle/>
          <a:p>
            <a:r>
              <a:rPr lang="en-US" sz="3200" dirty="0" smtClean="0"/>
              <a:t>3, 4, 5 </a:t>
            </a:r>
            <a:endParaRPr lang="en-US" sz="3200" dirty="0"/>
          </a:p>
        </p:txBody>
      </p:sp>
      <p:sp>
        <p:nvSpPr>
          <p:cNvPr id="29" name="TextBox 28"/>
          <p:cNvSpPr txBox="1"/>
          <p:nvPr/>
        </p:nvSpPr>
        <p:spPr>
          <a:xfrm>
            <a:off x="3810000" y="2971800"/>
            <a:ext cx="990600" cy="584775"/>
          </a:xfrm>
          <a:prstGeom prst="rect">
            <a:avLst/>
          </a:prstGeom>
          <a:noFill/>
        </p:spPr>
        <p:txBody>
          <a:bodyPr wrap="square" rtlCol="0">
            <a:spAutoFit/>
          </a:bodyPr>
          <a:lstStyle/>
          <a:p>
            <a:r>
              <a:rPr lang="en-US" sz="3200" dirty="0" smtClean="0"/>
              <a:t>$5 </a:t>
            </a:r>
            <a:endParaRPr lang="en-US" sz="3200" dirty="0"/>
          </a:p>
        </p:txBody>
      </p:sp>
      <p:sp>
        <p:nvSpPr>
          <p:cNvPr id="30" name="TextBox 29"/>
          <p:cNvSpPr txBox="1"/>
          <p:nvPr/>
        </p:nvSpPr>
        <p:spPr>
          <a:xfrm>
            <a:off x="4953000" y="2971800"/>
            <a:ext cx="990600" cy="584775"/>
          </a:xfrm>
          <a:prstGeom prst="rect">
            <a:avLst/>
          </a:prstGeom>
          <a:noFill/>
        </p:spPr>
        <p:txBody>
          <a:bodyPr wrap="square" rtlCol="0">
            <a:spAutoFit/>
          </a:bodyPr>
          <a:lstStyle/>
          <a:p>
            <a:r>
              <a:rPr lang="en-US" sz="3200" dirty="0" smtClean="0"/>
              <a:t>$2 </a:t>
            </a:r>
            <a:endParaRPr lang="en-US" sz="3200" dirty="0"/>
          </a:p>
        </p:txBody>
      </p:sp>
      <p:sp>
        <p:nvSpPr>
          <p:cNvPr id="31" name="TextBox 30"/>
          <p:cNvSpPr txBox="1"/>
          <p:nvPr/>
        </p:nvSpPr>
        <p:spPr>
          <a:xfrm>
            <a:off x="6324600" y="2971800"/>
            <a:ext cx="990600" cy="584775"/>
          </a:xfrm>
          <a:prstGeom prst="rect">
            <a:avLst/>
          </a:prstGeom>
          <a:noFill/>
        </p:spPr>
        <p:txBody>
          <a:bodyPr wrap="square" rtlCol="0">
            <a:spAutoFit/>
          </a:bodyPr>
          <a:lstStyle/>
          <a:p>
            <a:r>
              <a:rPr lang="en-US" sz="3200" dirty="0" smtClean="0"/>
              <a:t>$0 </a:t>
            </a:r>
            <a:endParaRPr lang="en-US" sz="3200" dirty="0"/>
          </a:p>
        </p:txBody>
      </p:sp>
      <p:sp>
        <p:nvSpPr>
          <p:cNvPr id="33" name="TextBox 32"/>
          <p:cNvSpPr txBox="1"/>
          <p:nvPr/>
        </p:nvSpPr>
        <p:spPr>
          <a:xfrm>
            <a:off x="152400" y="4267200"/>
            <a:ext cx="8686800" cy="1077218"/>
          </a:xfrm>
          <a:prstGeom prst="rect">
            <a:avLst/>
          </a:prstGeom>
          <a:noFill/>
        </p:spPr>
        <p:txBody>
          <a:bodyPr wrap="square" rtlCol="0">
            <a:spAutoFit/>
          </a:bodyPr>
          <a:lstStyle/>
          <a:p>
            <a:r>
              <a:rPr lang="en-US" sz="3200" dirty="0" smtClean="0">
                <a:latin typeface="+mj-lt"/>
                <a:ea typeface="Calibri"/>
              </a:rPr>
              <a:t>What would you be willing to pay to play?</a:t>
            </a:r>
            <a:endParaRPr lang="en-US" sz="3200" dirty="0" smtClean="0"/>
          </a:p>
          <a:p>
            <a:r>
              <a:rPr lang="en-US" sz="3200" dirty="0" smtClean="0"/>
              <a:t> </a:t>
            </a:r>
            <a:endParaRPr lang="en-US" sz="3200" dirty="0"/>
          </a:p>
        </p:txBody>
      </p:sp>
      <p:sp>
        <p:nvSpPr>
          <p:cNvPr id="34" name="TextBox 33"/>
          <p:cNvSpPr txBox="1"/>
          <p:nvPr/>
        </p:nvSpPr>
        <p:spPr>
          <a:xfrm>
            <a:off x="1371600" y="4876800"/>
            <a:ext cx="8686800" cy="1077218"/>
          </a:xfrm>
          <a:prstGeom prst="rect">
            <a:avLst/>
          </a:prstGeom>
          <a:noFill/>
        </p:spPr>
        <p:txBody>
          <a:bodyPr wrap="square" rtlCol="0">
            <a:spAutoFit/>
          </a:bodyPr>
          <a:lstStyle/>
          <a:p>
            <a:r>
              <a:rPr lang="en-US" sz="3200" dirty="0" smtClean="0">
                <a:latin typeface="+mj-lt"/>
                <a:ea typeface="Calibri"/>
              </a:rPr>
              <a:t>E(X) = 5(1/6) + 2(1/3) + 0(1/2) = 1.50 </a:t>
            </a:r>
            <a:endParaRPr lang="en-US" sz="3200" dirty="0" smtClean="0"/>
          </a:p>
          <a:p>
            <a:r>
              <a:rPr lang="en-US" sz="3200" dirty="0" smtClean="0"/>
              <a:t> </a:t>
            </a:r>
            <a:endParaRPr lang="en-US" sz="3200" dirty="0"/>
          </a:p>
        </p:txBody>
      </p:sp>
      <p:sp>
        <p:nvSpPr>
          <p:cNvPr id="35" name="TextBox 34"/>
          <p:cNvSpPr txBox="1"/>
          <p:nvPr/>
        </p:nvSpPr>
        <p:spPr>
          <a:xfrm>
            <a:off x="3657600" y="3581400"/>
            <a:ext cx="990600" cy="584775"/>
          </a:xfrm>
          <a:prstGeom prst="rect">
            <a:avLst/>
          </a:prstGeom>
          <a:noFill/>
        </p:spPr>
        <p:txBody>
          <a:bodyPr wrap="square" rtlCol="0">
            <a:spAutoFit/>
          </a:bodyPr>
          <a:lstStyle/>
          <a:p>
            <a:r>
              <a:rPr lang="en-US" sz="3200" dirty="0" smtClean="0"/>
              <a:t>1/6 </a:t>
            </a:r>
            <a:endParaRPr lang="en-US" sz="3200" dirty="0"/>
          </a:p>
        </p:txBody>
      </p:sp>
      <p:sp>
        <p:nvSpPr>
          <p:cNvPr id="36" name="TextBox 35"/>
          <p:cNvSpPr txBox="1"/>
          <p:nvPr/>
        </p:nvSpPr>
        <p:spPr>
          <a:xfrm>
            <a:off x="4953000" y="3581400"/>
            <a:ext cx="990600" cy="584775"/>
          </a:xfrm>
          <a:prstGeom prst="rect">
            <a:avLst/>
          </a:prstGeom>
          <a:noFill/>
        </p:spPr>
        <p:txBody>
          <a:bodyPr wrap="square" rtlCol="0">
            <a:spAutoFit/>
          </a:bodyPr>
          <a:lstStyle/>
          <a:p>
            <a:r>
              <a:rPr lang="en-US" sz="3200" dirty="0" smtClean="0"/>
              <a:t>1/3 </a:t>
            </a:r>
            <a:endParaRPr lang="en-US" sz="3200" dirty="0"/>
          </a:p>
        </p:txBody>
      </p:sp>
      <p:sp>
        <p:nvSpPr>
          <p:cNvPr id="37" name="TextBox 36"/>
          <p:cNvSpPr txBox="1"/>
          <p:nvPr/>
        </p:nvSpPr>
        <p:spPr>
          <a:xfrm>
            <a:off x="6248400" y="3581400"/>
            <a:ext cx="990600" cy="584775"/>
          </a:xfrm>
          <a:prstGeom prst="rect">
            <a:avLst/>
          </a:prstGeom>
          <a:noFill/>
        </p:spPr>
        <p:txBody>
          <a:bodyPr wrap="square" rtlCol="0">
            <a:spAutoFit/>
          </a:bodyPr>
          <a:lstStyle/>
          <a:p>
            <a:r>
              <a:rPr lang="en-US" sz="3200" dirty="0" smtClean="0"/>
              <a:t>1/2 </a:t>
            </a:r>
            <a:endParaRPr lang="en-US" sz="3200" dirty="0"/>
          </a:p>
        </p:txBody>
      </p:sp>
      <p:sp>
        <p:nvSpPr>
          <p:cNvPr id="38" name="TextBox 37"/>
          <p:cNvSpPr txBox="1"/>
          <p:nvPr/>
        </p:nvSpPr>
        <p:spPr>
          <a:xfrm>
            <a:off x="228600" y="5638800"/>
            <a:ext cx="8686800" cy="584775"/>
          </a:xfrm>
          <a:prstGeom prst="rect">
            <a:avLst/>
          </a:prstGeom>
          <a:noFill/>
        </p:spPr>
        <p:txBody>
          <a:bodyPr wrap="square" rtlCol="0">
            <a:spAutoFit/>
          </a:bodyPr>
          <a:lstStyle/>
          <a:p>
            <a:r>
              <a:rPr lang="en-US" sz="3200" dirty="0" smtClean="0"/>
              <a:t> </a:t>
            </a:r>
            <a:endParaRPr lang="en-US" sz="3200" dirty="0"/>
          </a:p>
        </p:txBody>
      </p:sp>
      <p:pic>
        <p:nvPicPr>
          <p:cNvPr id="94214" name="Picture 6" descr="http://school.discoveryeducation.com/clipart/images/die.gif"/>
          <p:cNvPicPr>
            <a:picLocks noChangeAspect="1" noChangeArrowheads="1"/>
          </p:cNvPicPr>
          <p:nvPr/>
        </p:nvPicPr>
        <p:blipFill>
          <a:blip r:embed="rId4" cstate="print"/>
          <a:srcRect/>
          <a:stretch>
            <a:fillRect/>
          </a:stretch>
        </p:blipFill>
        <p:spPr bwMode="auto">
          <a:xfrm>
            <a:off x="381000" y="2667000"/>
            <a:ext cx="1295400" cy="125300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7"/>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3"/>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34"/>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4" grpId="0"/>
      <p:bldP spid="25" grpId="0"/>
      <p:bldP spid="26" grpId="0"/>
      <p:bldP spid="27" grpId="0"/>
      <p:bldP spid="28" grpId="0"/>
      <p:bldP spid="29" grpId="0"/>
      <p:bldP spid="30" grpId="0"/>
      <p:bldP spid="31" grpId="0"/>
      <p:bldP spid="33" grpId="0"/>
      <p:bldP spid="34" grpId="0"/>
      <p:bldP spid="35" grpId="0"/>
      <p:bldP spid="36" grpId="0"/>
      <p:bldP spid="37" grpId="0"/>
      <p:bldP spid="38" grpId="0"/>
    </p:bldLst>
  </p:timing>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66562" name="AutoShape 2" descr="data:image/jpeg;base64,/9j/4AAQSkZJRgABAQAAAQABAAD/2wCEAAkGBhQSERUUExQWFRUWGRgYGRcXFxwXGBwXFxwdGBwYGBwcHSYeGBwjHB0cIi8gJCcpLCwsGB4xNTAqNSYrLCkBCQoKBQUFDQUFDSkYEhgpKSkpKSkpKSkpKSkpKSkpKSkpKSkpKSkpKSkpKSkpKSkpKSkpKSkpKSkpKSkpKSkpKf/AABEIAIIBhAMBIgACEQEDEQH/xAAcAAABBQEBAQAAAAAAAAAAAAAGAAEDBAUCBwj/xABXEAACAQMCAwQDBhAKCAUFAAABAgMABBESIQUTMQYiQVEHYXEUIzKBkdIVJDM0QlJTVGJzkpOhscHRJUNEcnSClKOysxYXNWOiwtPwCIOEpMNktNTh8f/EABQBAQAAAAAAAAAAAAAAAAAAAAD/xAAUEQEAAAAAAAAAAAAAAAAAAAAA/9oADAMBAAIRAxEAPwD2DtBf+57WecKGMUbyYOwOhScE/FQhfekOa3EiTwQiZBrAR2ZHRoJ5l0kqCp1QlTkYxuDRtxW1jkhkSX6myMr76e4QdW/ht40ENacGZGDXSPuSztcl5DmJ4MFixJAjdgANhnNBNaelWFRL7qjeHQ0oVgpaN+UoYqreMmD8H9NPN6WrYwl4oppmCzMUVVOnkY1cxlYqq95TqBYYPj0rP+h3BHL5m1hxJ3DLIUVpQFd0H2LkADUPKp7X6GIpUC7kzHLCxMF25ZJypcE8vqdIxjGMbUBZ9GyyWrLHpa4Ze6+xVShkbOPEKpHtIoeue3zx3rQGNGjWYQ4AkEm8YcMGKco7nAXUCcgDfGeIu0UCPAyR3jJBE0aBrS5LEtoGosYtyFTHT7I1A3ELRpjKYb8uXE3L5N3yTKgXS5Tl6SQVUjbqAaAgm7Wh7aWa2jaUxrGQNJ35qpIMBcs2lHVioGfAZNU+E9ug6gMvPk1N9aoxxGugGSSNyJIiC4Bj7zbZAIrA4Zxa2iszbPb3OXdpH0Wt3HiRpOZmNhEWGg6dJ69xaYXXD/hFeIFySXkMN3rlBCApKwiGpMIgxtgL6zkCKb0gR9zRBM/MaLRkKoeKV9AmQlt1zjY6T312AOa6PawfQ83fJCOSVRJGVQXMnKQM/RVLYyfAZ8qH7W/4WiE/TKhSmjVHdYjVHEiJETF3E1Ad3xwB0AFWR2l4YkcaFnKRyNKivHcFQ7atu9FggayQOg28qDSl7dRmGF4oXkMq27MRgpGLiQRDmNnrnWO6D8HfAOaZPSJatr0xSsyNpKBELY0u+o9/u92N8qxVhgAqCRQ/JxXg+dQldAWDsimdUYiUzgMvL3CyMzAY+yI6bVzw3inB4ztO5AXlgMZmATTIgVRyxjCyMB7fPegJB27tcoDDIGd9ADIinBSNw2797KSKQoy537uxwUi1TwVR8Qrzm64twhxgzOFOnWi8/S6qiRhXHLwRpjXyOx33NEH+suyxkSMQPEQzkfGeVgUBPyF8hSMC/aj5BQr/AK0bHPw3x58ic/o5VSn0mWA6yuo6ZaCdR8pjxj10BH7kT7RfyRTe4o/tE/JH7qmzQ5H6QbNt1kdx5pBO4+VYiDQbvuOP7RfyRXQgUdFUfEKwD2+tf/qD7LS5J/yqZO3cB6R3Z9llc/8ASoCMiloHlQ4e3MOccq7/ALHcf9Leuz22hzjlXf8AYrj/AKdBvCFftR8grrAofbtpHj63vf7HN82uX7bxjpbXreyzm/aooCPFKhj/AE7X7z4h/ZHpf6dj7zv/AOySD9lATinoUHb4eNlf/FayH9lSr25U/wAlvAP6LNn5OXQE1NmhUdvRn6zvcf0aX9PcqT/TuMdYLsf+lnPy+9fvoCelQw3b6EH6ncfHbTj/AOKpbDt3bSyLHqdGdtKa4pU1N5AvGBn46AipVU4rxWO2iaaZtEaYLNgnGSANgCTkkDbzoe/1ocO++Me2KX/p0BZTUKr6UOHH+PP5mb/p049JvDuvuj+6l+ZQFNKhQelHhv3yPyJfmVJ/rL4d99J+S/zaAnp6Fv8AWfw376Qe1XH/AC1wfSpwz78j8+j/ADaAsps0Kp6UuFn+Ww/GSP1ipF9JXDT/AC23+OQD9dAT0qHo+3/Dj0vbb88g/WanXtpYnH05bfn4/nUG1TVkL2ts2+Dd25/8+P51TDtHbeFxB+dT99Bo4p6zG7TWo63MH55PnVJDx23cgLPExOwAkQk+wA70F+lSpUGR2ufFhdHygm/wNUEV+ttHbhiqR8klmO28aJhR6yCxx+Aabt8+OG3Z6e8uPlGP21LxeaVIo+VysFokIkRnHfdEBGGXpnPxCgoHtTI7e8KJVZmVCuOvJEo1anA7rZDb53AxkGlD2immkjCKY4pIkzLpDaJ5F5gQgncBRg7Yy43Bqu3bOXQwWH31TGvwW0uzTPC5jBI1AaQR3vsutaknE545IlkEZRl0u6g/VmzoUqXyinbfv5J+x6kGsuIypYc+QmSXll8aNPfI2QKPwtvPeqEvEr2JZYn0yTtyhCYUwAGDKzkOQMjQ0mlmwNSrk9TqdmOJy3ECyygKXAYKFK4UgEdXbUD4Hb2VFwPtIZ5ZEMbKu7RPpYB0VtBOSADvpYFSRpkXxzQZ9hx66kmAdeVGFAPd1H3QFOuIncBdQJDDOdIGRkaoeHcdkaxD+61M2Y2YkoxAIB5fcgAVmwdijEHIydsGZqK4m0IzHJCgscdcAZ29dAraXUisQVLAHS2xGRnB8iOlSE0NcOvbwPIzRPLFIdcXehTlrj6mcHLeBDb+OcY302vLjwt1+OYD9SGg08U1ZouLn7jEPbO37IDTc+7+5Qfn3/8Ax6DUxSrMLXR+xgX+s7f8q1yFvPO3+ST99Bqih70gx6uGXn4mQ9ftRq/ZXfErK8liZBJFGWGNacxWXxyDnasntFcSrw2+in0l47QnUpY6g8brk6t86kO/jkUBD9GfpiOHTnmJzNWeg32Ixjw8/i8870c/7Ngx098+TmPUmgLdW4LJqKKNJciTupJuEGzDc94nbceO0Ho6/wBnQjyMy/kzSD9lAT0qYilQNNMqqWYhVAySTgADqSTsBVW141BKSI5onIGTokVsDzODtVvFDt32SLgLzWQBLhDy8AnnuHGcg7KBQbK8VhLsgljLqQGUOuoEnABGcgk7YpS8VhVdTSxquCdRdQuAQpOScYyQPaawxwGUpcwuqMk+s6zKxAZ1+xjKYQa8nZvI9au8W4CZY41jbkspQa0CgqqA4CZUjAYggEY2oL8vFYV06pY11405dRqz005Pez6qss4HUge31UNwdnnSaBwoISJI20ysoBQk5wVLSDDHZj7fOr/G+Cm4aLDlFXmaiuNRDoUwNSsPGg1DKM4yM4z18PP2euo572OMAu6KD0LMFB9mT7Ploc4b2ZmV1mkkzJpWFkypTkhApGrRqJ15kxnGSR66ms+z7ubYzqo9zxsg0yscseThjhVyPe2ypyOnXwDau+KQxECSWOMnprdVz7Mneu5r2NF1u6Kox3mYBd9huTjeob6zLtCwx73JqOeuNDqcflCsGTsjIFGmQsdsq0jIO5MsihGVdSYXWMj7agJ4LhXUMjBlPRlIIPhsRsawu1vwrIed5H+hJD+ytmxVwgDgKw2wrtIMDp3mAJPtFYXaiTNxw4Dxuifkgl/fQP6QT/B8v86H/OjrelnC41EDJCjJ6segHrND3pCbHD5ifAxH5JozWlx63jeMc2QRKskbai2j4LZxqDDGemc+NBM3GoQyrzU1N0Gc572nb+sCPaD5VJHfoxwrgsdeADv72dLbepiAfXQ/BwAJcBoJYmKajy5CzsglZXLAh9Ry2sgt90rUjhiiupHLxq84jGklVclNQB65bOQB7KC/FOpXUCCu+43GxOap23aKCRtKvkggHKso1HGFyVAydQwOpyKmtXijRVV0ALMF7w3YsTpGTuc52/8A5UFzwISCQM7YkkikOMqRy+XsCDkZ5Y3GMZoLD8Ui1IhddTllUdclPhD2jx9lNa3UMwPLKOFODpw2/wD3mqEPZ9opFMTgRiVpGV9bt3o9BCsXzuctvnc1PwbhLxPIzGMB8dyJSiahnL4LHDNkZx9qOtBbHC4vuUf5C/urv3DGNhGn5I/dU9KgqNwqE9YYz/UX91V5ezNq3wraA+2FD+ta06VBjHsbZfeVr/Z4/m0zdi7D7ytT/wCni+bW0K5YUGOnY2xHSytR7LeMf8tDvbbs3axRQGO1t43N1agMkSIwzKpOCqg9AaOsUOduB3LUed7a/wCZmgJRSpYpUA56Rzjhl1+L/WwFbLSYCAxs2cdACARggnJ23/VWN6RRnhtx7F/xrRGBQD3EeKWfKDSRK6mIzaeWrHGtSq6T9m0jDC+LA+IqWB7Me+JFH71Csqusa7ROHYaCPY23r9dYvEHsUkOdU2qUuU7hi1LqHL1SlY8LI7uEDEhyT4baHCOGxF8RySxaVAeBkjAMRd3VcFD72NbKCjYxtnIoJLviVpYKWWFY8rGTy0jjyrtoXUxKgYJ8T47ZrUtGGIiICndwMaMIpGdPdbYd1fg5G6/FTbsqmkjmy5960uShZFhbWirlMEA9SwYnxJwK07O3KLhpHkOc6n059ncVRj4qCtwvibStKrJp5b6chtSnxxkqveG2QMgZHeO+Lk6alYeYI+UU8cQUsR9kcnYDfAHgN9gOtdmgHfoqYbO2nJPKWONpcDJ5Zj+EMDPdbSTjw1Vlp2rkEcsL5WZIHfUzd8z6RJy1XGNtWFGSSEJxjBJL2eP0pB+KQfIoFWbi6CtGpBOtio8gQrP+pTQYXEO2YjV9MWt0LgrzFXSRMIU5jNgRq+dYJ8AetWuKSyTWsZiOlpGhyUZmAVmXVhkwxXBPeGNt9q12lUEZIBY4GSBk+XrrAn7YIs/JEVwxBAyIXxusjbalGr6mfUc5GQDQSWRuIEkVsyrHp0nDl21EMcFix0qDpAJZu7uaa84zcAXHLi1SIQI0ZJACoYAyM4BV9jqCINWF8TnF49o7cF1MyKYxlwzAaRkA6idhgkA77ZGetWIOIxuupZFIwDnI6McKfYSCB54oMGyu7uSe25sZVAhLkIyqzlHBJy50KG0gIwLHXnbGKqdvRiC/H21i/wDwGTH+OjOhD0hL9L3J87G6HyaPnUFi5vI1v7bUyhmj6EMWywYIFOnSoPfz3tyq93oR16Ov9nxetpj8s0hpp4831pkAgRkgkrs2lugI1Nt5HA+OuvR0P4Nt/WHPyyOaAkzTZpjT4oKnGI3a3lERIkMbhMHB1EHGD4HPQ+FDV/aXWqQS854gTo5LHW7hAI2YKQUGdiNl1qGOx2Krq6Ecbu3wUVmPsUEn9FDNl2rmZU1RqHUStOpV0ZUQx4KK2GyFkDbjvaGA6jALh3DLuJp5HAZ5I5NGg/xgJK8zU5HkEKhQBqB8CbQ4fdW4ykr3HcMao+O7pUmNmJPebXkM3Uhl27uTXte08jASlotGLY8vSdTC4C7o2vrqLYGk5C48cglu2YIxTBcDIB6Ejw9WemfDNBhcL91QmJJg82kOhkQg6smMpI+pgdhrUncnST41f7RxSPDoi3ZnjB3ZRo1gvqKkMF05zg1l2vGJnktyxAjkj5raQmAGbuqzOwOApUZUEkgnbOK0+GNJzplkk1BSuldAXusAQcg5O+ofFQYdpwy5juFZ3d40ZEJBlJIMQXuqXK8vWdzgsMZJOMiSINoKn3UYlml1455kZd+XpY98xgddB6hfAtnX4nJKJYAkiqjyaWBTUxwjybMWwM6AOnnWM/aW4xJ72owSEIGstpuRAxC6hg6TsC3XyoLVtI4uyzrPoIjCAiUgakAJfDcnY5zkE53z0retrwO0igMDGwU5GAcqGBU+IwR8eae0clF1fCwNXTIPjnSSAfYTU1As0N9o97vhxPhPL/kS0RmhvtB9e8P/ABs5/uH/AH0HPpB/2fP7E/zErV45bvJCVRQxLKcMdIwGBJyQd8Dy8ayu3x/g64xvjQOuf4xM+ytPjsUhhdoWZZUBZNPeyQD3SvRwRkYPjjGCAaCOw4eyXMjhFjjbOQJC/McldL6SoEZCgg4O+fUDUXEOAs8k8gfBeIRovdxrAfDFtGtSCwxhvDpVWzgZLxkZ7kqsarGxE7KW0sWdmzyCd+jLnOAMDAqtBayPaTrqumZMskmZ4ZHfR00swbY9QvcJIwAQcBxN2RdwGUJEFLOIVKkYxCgi1FO7qWIkuuCpYYJ3yZg0IvbyLLcorT7RlIM+6GGeSuG5pYxE6tW7d/V49KtcDguo0kjfHM1BlZ2kli0MAMKzMZCwwSVYjc7bb0BJSzUVsHCDmFS3iVUqvXwBZiNseJqWgVKuRXWaBs0s0qZHBGQQR5jpQPSp80xFAsbUM9tull6762/Wx/UKJ6GO3B+sv6db/wDOKAnFKkKegHfSEP4OuP5qn5HU1t3d2saF26DwAySTsFA8STgAeusP0hg/Q25x9oP8S1LbzO1wjTroUg8lc5w++rmY25hToASAA4BznIV+B9n544O9O2ts6o5NMsI3OAoGGUYxsGx6qybe4EV3GgQxyq+nTG+q3KOYw50nDQ/CUgBQGZRjV1o7JrCmkS4kgdImLRyFtbRlQFCspOojBznYAk5x0waDeqhwqTUZjnK81wvxABh8Thh8VSX8EjgLG4jz8JtOpgPwMnAb1kEDyNTWtqsaKiDCqMDx+Unck9STuTQdtTEdKTUqDN7P/W6D7Uuv5Dsv7Kk4pYNJyyj6GjfWCU1j4LIQRkeDHx8K44I3vbDymuB/fOf1Go+0fCEngcGNZHVH0ZUMQ2MjHrJAoIL7sxzwhllJcBkLqiDusQcKGDcsjA7ynO3sxbfhCNPzSSGBQ+ruCRR4eIlYH2Cofc7QBltoUVBEzoqqEHOzspxjqMfJ1rNvILmVYGhL6l5gkaRRC7qQpwowRGWIwCVOMHpkNQXl7MwrzVBYLLnUO7jJbXnOjLHVn4ROMmuuO8HWYagCZAY9g7KGEciuNQBCuBuRnPU1S9zXc1xKJGkigZNKKgjBXIXBL5ZtedYOBjf1AmvPbXEVrbJGZi6ga03YswUHQ0gbMS6vH4O2OmxAsPtoR9Ix+lpfI2t4v/Arf8tFkaeNCnpHUG0k/E3Y+W3kP/KKC+Yj7st2AOBGckKMAEN3S2c5Y6SBjHcPnUfo7H8G2/8ANb/G1Mlvi+iYLnMSgnSu2zkd4oSufIMufIgNT+j7/Zlv/Nb/ABtQEgFJmoa7SdrDbuIk5QkKatUzskYy2kZ0qSTsdsr0G+9ZkPH7ojUJBJ6ohDOn5KOkvn0JPqoDDiF0scLu66lVSSuAdX4IB2JJ2323rMvuOLAFaeNY2ZJCe+m5jCkR6jjUWHT+bS4RxeO8gkDjTpLRyodQxtnPeCsARuCQCPaKngtY15TtK8hydDSHJJlUbYCgDYbbDr5mgpnjFoLmJNEesxKyPhMhSGZEXfWMqjkYGBj1ipLftZE6a9Lj3vmaCBrBOnCYzjUdaY3wdY3qnELLl7llUvFEHkR4zriwqKrMoOBoIJ6Z1ZqwtjaFx3gHMLRDvYblwMATj7ZHA36g0Dvfq88MT2y8zSWAkMeUUHSSnXPQHu+rpWpxG75QDBS7uQiqMAsd23J2AADEnyB6nArILwpJq91S644tbnutriBLhm97IIyxA0Y64HqvcRvLeWEsZSqoFkEiEhl1ZCspxuThlxg53GN8UFa07SiSdYgihurB5AGVsurBVAOvBRhnIHlWxPYxupV0RlOQQygggkMQQR4kAn1iq3B7KJEDRBhqUZL6tRwWOWDYbUWZic75NPFx2FjLh8cneQsrKq4Gd2YAHbfYnags21mka6Y0VF64VQoz54G1Smo7W6WRA65wemQVPluGAI+MVJQI0Ndofr7h3424/wAh6JTQ52iP07w78bN/9vJQZfacIvD7/S+s6yWIBXDF17u53x+2iXj1wY4GYOI+8gL4B0q0ihj3ttlJ3PShHtGo+h/FMAj3xjht9wynbyB8vj6EUa3d7ywpxkF0TyxrOnPykUAxJxq6xi2BuSHYrIERQ8aIpK5LIm8jBNa+TEA6TWvPeTl4gmlY58YLKRJHhC7Lp6MWAIycaTnZq7uOOssmgR5UGNXcsBpaYhUULjLbkZ6YB2z0quvGLnRcMY4Mw7YEr4JCLISTyu6NLeR3oOO0HFZYNAWSEnLMyHUJXXV3EiAV87d0kjJOOmaIY22BII2Gx6j1GsSDj0pljieEDVGJXZWdlUEvhfqeM4X7IrvsM4qHgHaw3UMkoiyY9PdQkk6lDFRrRDqAPlg7YPkBJTA1jS8bL2jzxKQCG5RYfCzsj6SMgEnIB8MHxrZoHoXuLG691POgGkhoQv2QjCZV/hafq2T0zpb4qKKFuJ3dxG0o5wWNeSQ+lcqk8ul3csCvvaqwXbGCC2cUGfddnJljSKOPVHyJDpYjuyFUzDgnBDyAMPAEPnYit/gFoVeV1h9zxMECx4VSWXVqkKoSF1AqPM6MnwrKg7Sy6V1sNT8jlDRjnKZWSRkHmY9L4+xBB2BzVrsff3EnM90NviNlU6c6WDHWNKJhG6BTqZTG2WNAS0qWaYUD0NduDtZ/022/WaJaFPSFIQtl/Trb9bGgLBSpUqAf7fLnh9wPwR/iWtC8eJ45Vkzpj+GRkFSqiQMpG4IGCCNwfZWZ6Qmxw64P4K/41rq5JNtft584D+pEI/1qaDq8R5dNpKNQbLGXC4aKMgnYjuyaioO2Nyy4xhduGBUUKqhVGwAAAA9QHSs/jYKqkw6wtrYecZBWQevCnUB4lBWmGz0oHpUqYUCxSxSpGgxYWkhaVRBI6tIXUo0QGGCn7ORSDq1eFSfROX70l+N4P+qa1SaVBki/uPC2x7ZkH6ga559zn63XzyZwPV4Ia1GahTjl/dOboQRXBaJYljClYld31FnVmBDqvdz7CMUG4s9z9wj/AD5/6VNrufuUI/8AOY//AAVZubrlxM7Z7iFmxue6Mn1VzZcR1sylGRlCEhip2fOCCrEfYnyoKwS7P3uv5x/m5+WsbtjwuZ7KdpZY8Rw3DARxMuS0Eke5aRtsMTsPCi81i9tXxw68/o83+W1BDZ2qNNbyGUcwRJiLu75QjUfsvE4PhhvM1F6Px/B8Q8jMPkmkFNbwyG7s9m5ccBJYAaSzKq6Sep6Z2xjxzkYzeyoaW09zRsVy91zZB1RGuJlATO2tt8E5wFJ+1yG5wXh4eV7vJ98yqDC4MYwFfONWWC6tiBgjbOSeO1XZcXaAYTI1fCBG5XCvqXvZU7gdD49ARctrwxaY5gExhUkUYiYDYD/dt+CdvInwr8aaUyxRIx0yPk6SyOqIMMSwGCuWU4ON8DvAnAVOynAhGs6SFmbIiIaR5SIlTKgO5yQS7N6tePAAWouBurKJLkumtGCFQDmIDSoIOy7BiAMkg7gHFaVpZiNSFycnJZjlmbplj7AB6gABtWLx7g8kkpKoWZliEcmV95KOXdtzqyw0jug5wAcAUFuLs+cYkkDjmmXHLAXv6w6EZOVIcjeq0fZDGoiZtXf0OR3kJKaCDnvaQuDn4eo56nOfbcDuYtIVdaxpblAXGrKPl4sk7hVL6WPUMB4VtS8LMk0MpUqOsseoY1KMxswGzFW8vNSc6RgIbjgJCENMqxi3SHdcYKbiQsXx18MfHSuOzXfldJAC7ROisvcRo2ZzkAgsHdmY75BORvVrjlmZBGwTmiOTWY8qNQ0On2XdJBYMM/a+yh+47K3GjUpQSclIgpc6QvNdimcfxashVsdYsdCaAj4JEI05Rm50iZ1ktqYaiTg5YsAPgjUScLuSaqNEwmuMzW+JBtGyliNKgZcaxlSucjA6jfz54Hw6SGabMa6Xkkfma1zhmLgBQgOO9vljvnwqtxrg7yyzhbdSskITmEoAzKS2kjOrDA6ScfooNngnD2gi0MwO5OFBCKCc6EDMSFHgM7eGBgC8BWRwLh0kUkwf4GUWI6slkAJBbxBUMI99yIgT1rXzQPQz2l+vOHfj5R/7eSiXNDPad/pvh3ruJP8AIkoMvtAp9wcR1Mm5YlUYMFYlc52yCdmwfPoPEvv7BZUKOCRqDDDMhBU5BDKQQQQOhoP7Svmx4rgYwW8j0C5Oevh0PSjgGgoLwCLWjkMWTTgGR2UlfgsyliHYZ2ZsnpvsKtNYIRICu0udYyd8qEPs7qgbeVWM0s0FC84XEzCV8gqMEiR0GkHOGCsFYDf4WfGp4uHorBlUBlUICNu4Nwp8wPDPTJx1Oa/aBwLWckZHKkyP6h2+PpV2AEKAdyAAfaBvQcwWgRFRMqq7DfOAPDfPsqUilqpZoG3oZj7TTlpRygw5jRRnDousSmIBnYEOCoLkoNtJXriifNYV5xG2McyPG4VJAjAIylpnYMOXjBLFmVtQxuwOaCE9p5O63KTl8ieUnmNq1W5CsqjRgqWIw2RtnarFv2gaQhFjAm0sSjvgKyNGCpYK2QVkVlYDceXhZh4NbkxuI8FE0IO8ulCPgFc4A8wR4DPSrMPDIlk5ioofQseofc1JIX2AmgrcCvpZolkkRE1qrKEcvsRnvEouDnbAz7a06x+DTMJJYAqiOHSFK6sDI1cslvhtpKsSNhqxWxmgVB/pJ2SyPlfWx/Sw/bRgDQf6TPqFv/TLXf8Ar0BjSpUqAa9Ix/g24/mr/jWs+XtDB7iuYzIBJm6BUhshmeQgHbY4I/RVz0nk/Qq6x10D/GteAWfpQvLaFoBIWUiQdcMC4IzqAySCQc9duvkH1KpBGeoPxjFUOBnSrRfcXKDx7mA0fyIyj+qa+RbftBcIAEuJlA8FlcD2AA19Geha1n9wme4lkka4bUvMYuRGg0Kctvvgn2aaA/p6aq17xKKEZlkSMebsF+TJ3oLNMTWMe1cOe6JmH2y28pX4jo3+LNA3az00pbXQhjjLoEDSPy31qxJ7pjcx420nJP2VB6jrpKfOvKex3panv7+KCOMcohjIWADBVU95QrHHe0jdm+F08a9T1f8AfSgiu51jVnY4VFLE+QG59tYd1w69nGpboWudxGIElwPASMx3bz04A6DOMm5xZ+ZJFD1DMJH/ABcWGx8cnLGPEFqr9pe06WirqZVZzsW1EKoGS5VdzvhQNss6jIoBntF2d4nNFypDbXkWoMVBktJDp6DKsUIPkf0Go+FdtILGWT3VZz2TzyankfM0TNvuJAdlG+wGBmtfhPayWRmV44GZVVikE2uTQyK+QpGGI1brqHUYLZGdriMUVzZyBtLwyRE56gqVyGHs6jxGKDUt7kOAykMrAEMDkEHcEHxBG9Y/bdscOvP6PN0/Fmhr0IXbPwsBiTy5ZEX+b3Wx7AWNE/bJc8OvB/8ATzf5bUFmz4amqOXvalRQO+2nGnHwc6c7nfFYfYd0gsJJcfx127+ZZZpFx8igD4qJOHNmOP8AmJ/hFBfCL8R2CqQTqu7gE+AC3rE6vb7PPyoDBrghIklCs8mEcfY50MznG+R3SMesVTSyWC4QrkJIpiALEqjDvgID8EMA2w2yigV1xu4KS2xClsyMpwCSAY2JOB1woJq5xC3MkLBfhbMnqdcMp/KA/TQXErJ43whZZbdmQtpk727aQvLkOSAcfD07kdcVoWNwJEV16OqsPYwzVigBeFrOEiMZl5ih5JQVmAdgFxE/Ozuyl91wNQBHTFb1tPN9Dw4V+bySVVgS+rSdAYddXwcjrnNbJO9d4oBHiVjJbxSKZriVHikAJZtaPGuqPS0YD97DZJJLELnPjFFxZ1hlRTNkLC8ZKSs3L0xh92UknKvsTqJJ2owU7mm+OgE7+fXM7p7o0ukRYqs4wiylZQgIwjFNJ7oDYUkbmq8k9yqyNEZ+XHFK0SNq1OmcHOvvcwHvJqOrGx+FRbeyuInMYDSBWKg9CwGw6+J2qS2uVkRXQ5VhqB9R3oKHEbt4xA5EjAEiQRozneNtyqgnGrHh41l8OuG91Ss/ukhmHLHLuAoVkU5OpuUMEkYKAqQc70UeHSmNAHRc1Yhpa6bRLldSTBpsqMrJvmPBzhu7Hn7EjNXO0313w71XD7+f0vIdvOiYChztUPpjhx8roj5YJaDJ47IDw/iijqgl1HKkk6Q2+lFPQAb6j66M4SNK+wfqoW47blbDiWVwGjnYHbf3s9cb5GOp65rT467CyZhnGhC5XZhFsZCu/Xl6sY38t6CxfcfjjcxhZJZBjUkS6iuRtrJIVM+AYgnqKgXtUo+qwXESjfUyB1A8yYmfSPWQBtWFBw201EQaraU7lYy0DHI3LQts59bIc6auNbXMZASaNwDsJY9LfE0WkeRB0HrQbVzEtzHGUdWjLo5KkMHVDqCgg4xrC59QI8a0qC7S9nt7gSPCqxSbTGKUuOYzBUl0sqnqdLEbkFSR3c0aCgemzT09ByayZeDyH3QBJGRMysFkh1oMKqEMNY1ghR4jB+StYmnzQUuGWTRRRx69WjYkg7jfZRq7oBIA3OAMb9askN5jqMbfY7ZHXcnff1jY43ocTmPOtkBI1SMzYOMqkbHSfVqKbeqtJmoIorcKzEAd8gnA3JChcnffZQPiqampjQdChP0lfWsX9KtcfnVoszQt6SB9Jr4YubU/36UBXSpUqAW9J654Vd/i/wBTKa+VJ987eJr6w9I4/gu7z9yb9GDXyhdL1PQb4z1+Ogu9k+BNe3cNsu3McKT5L1dviUE19IcU7Ty20nuW1tkKxLGoLTKrBSoxohJUyADbOsbg15h/4eeE672acj6jFgeppTp/wq3y169214PDcG1SeNZEMr7MMjPJkI9Y6fooMeTjjt9cveR/gpA0SflRCRv7ypLHiVgrao3hDnfU7Dmn2tIeYep6moR2Ht1zyXntz5xXEgUf1WZl/RTzdmrrHdvmkXyuYIph+UOWaAhmmD9CDnxG/wCnxoS7Rejm0uyzurLI25dDuTsM94Hw2wMdBVeTstcK31tw+TfOqMSWr/lJqwfjqN4ruPYQXkePGG7juRv+DcDO36qC7wb0d2Vt8GDU2Ma3JZvaCdl8OgFbcHBY1Hd5qfzJ5UAz5APj9FC69ppkPfkljx988Plx+XA+np44xVm27aazhJLKYjOAlyY3J8O66Hf46DeHDHVtaTzAlVUlikndUkhe+hPVieo9ZO1ZPE+yjXL65WjnKyK6mSN1KlRgJqikUaBknTp6sT41fTjsgBL2s4Gcdwxy7+YCPn5BSHamAfVGeM77SRSx/wCJMfpoKstvdILrFtCzTKUVopdGhSukjS6KunUWk2bcsc+BrjifF5o+H3MSW1wZW54iVYw4CzO2kao2ZRpVs49WK17bj8EhwlxE58lkUnp5A5q00g38PHx//eTQDXopvIbTh0cUsiwyFpGZJTy2BLHGzgfYhaLOPTJLZXIR1fMEo7rBusbeVV0n1AEEEHB65BzvVDinBYXSQmCIkqwB0KGyQcEMBmgltu0TRpYIEBE6Q94t4aUDBQNyw1K3lpD+VeD9pO0tzHc3Nuk8qxLcTkRhyEzzWYkqOu+9en2PEHP0EbVy1WJMueWAxZI0KDU2rfIU4XOSPDJHnPpA7LFNd4DkS3d3G4P2LpK5XHqKA+wqfMYC52s9MNzeIEREgUFXyrMZNS/h93T1OwHQ9TUnZv0xcQt8CRluU8pc6vYHHez7Q1edDqfVR36I+zwuuIJrAMcIMzDqCVICA7dC5B/qmg+guzCye5Y+YnLZgzFM6tGtmcJnAyVBA6eFalMhrH7WySpbmSJyvLOpwGCFkwRpDFG04Yq2w3048aDYUV0TQZLw6+P8Zj/1TH/DbCo/oZffdx7PdEhP+RQGtC3pA7QT2Vm1xAI2ZGQMJASuljpPRlwckefs8RTFjfgfXA8MESk/rt6ocX7MXN1E0c8xdGwSpn0junI+DbDoQKDI7Cele6u75ILhIVWQPjQrBtSqWAyZCDnB8PKvR7x0to5plwNi+gsFUvv0zspc4z5nfr18ztvROI3WSMBHVgysLmTIYbg/UT+qiThvAX4nbaL/AFGJZJNIDBWdkdkDMyKndUZA2GrJJ6Cgmte18zSKpmtQrFwCySK40EKAy8zuF2zpB7xABx1AJrTiJLmOVdEgGdm1KyggFkbAzgkZBAIyPAgnJvSkEsaqNUdvH9TBIEeAFWTU3cJCDSA7AgZIzk0uWUeF3GhnuJpCCRlYuTIMNgkbBY874BIoObxpjZSXKTOsvLaZF2MYABdUKkb93AJzknJyKyxx73ZDwq4A0l7sBgOgZYp1YD1ZGR6iKvcZu+TwV2bY+5Qu/m6BAP8AiFCHYq3K2XCyejcQdhv4cuZf1g0BRecOeOx4pr+zFy4wpXblkZ3UZ2A3GQcD49vix1WioDvOI4h7JcBvkTUfiqjxLgggsb73x31wzHvY2HLf5W33Y7nA8qe2uJZuQYUV0twpbU2ktI0ONKd0/BV8knAyQM7HAEd1ZRyLpkRXXyZQw+Q0J9p+ActUNvzUXX74I5JSNODgaFJ2z9qBuFBwCa3/AKPRr9VDw/jFwv5wZj/4qtW98j/AdH/msD+o0AfPZmO4hQyyywgQty5SA2p5Qke4UOdBGoo2cgHJ23OBQvdXWOJkLCJZFgjIJIUqheTXoLDdjlBpyNupG2ZU7TyyMwhgHc+Es0oikz/MVXYA42ZsA+GaAkpUKz9uFhZRcxSxau6NOmZS34PLJkP5HQdBWknaSFpEiYvG8mrlrIjRmTTuSmoDOBvg4OPCg1c1Bf3wijaRs4UZwOpPQKvmSSAB5kVNmsdvpi5/3VsfiacjO/mI1P5T+aUFWbs5JM8Ek7lmDOZFWR0RFaNhoj0EasNpBY7tudhhROey4U5iuLqI+qdpV/Jm5goVuu2c0zu1tPpjQygKsOsyFCoRI3KsGeQZcYGwZeu5oi4V2l1SRRs/MWcO0MnLMZYR4yGU7bjdWGA2D3RsSEtwb6AFlMd4o3KFeRMR+CwJjdvUVTPnV3s/2hivIRNCTjJUqw0ujrsyOPsWFaIFAPoyuNdxxUqfezdkqPDPeDEe3AoPQRQn6Tj9IMfKa2P9+lFQoU9KJ/g2X1PAfkmjoC4U9MKVAPekJc8MvPxEh+QZr5PuBud+v7K+s+3zY4ZebZ94k2/qmvk+4UZJOCT6+lB7f/4c4cW923nKgz/NQnr/AFv016J2jXv2n45v8iavOfQVxy2gs5hLcQxs0+QryqhxoQZwxBIznejLtL2qs82591W50zHOJkOMwyrvg7bkUGpkeX/fjTP0xmsQdt7HB+nLb88mfEfbVGe3FgMfTtuPHaZP30G2HH/frpwo8PHH/ZrBft5w8fyuA4/3inpUaekGwz9dRev4X6MCgIHPhn9lQXPDYpe7JGj/AM9Qw+PINYz+kSw++oz1+xfof6hrodv+Hk4F3EPbkfrUUHTdibT+LjMOfuDvAf7sqPPwqGTsrMn1HiFymPCTlzj49S6v+Kpv9O7ADAu4M+YcH5MVzL2+sAPruLw6MSd/YPbQZ95wO+PwjYXQ3+rQOhx7RrFZIsbiP4XDFX8Kzu+Uc7+GUPxURH0hWB/lcXT1jr5ZFcP28sM/XcPj9mKDBHG+UBqHFLfr8OJZ0H9YpISPjqWDtvGSqjiEOo42uLdoT8bZRQfirdj7aWR6Xlv+eXf5Wq39HrN9jcWz+ppImH6TQDvZGOIW1lOIBz1iQNMPgvGspjKDKlXk2GkbNg7MMb1+2Npq4NenqY7+Z/8A3BX9TGjT0d2yHh1ucAj3xk9WZJMFfI6T4edCPaq+iXhfE4jIglN1N73rAc6pkYEKd+m/Sg8Ib5NvKva//D7Zd27kzvmJB8QZj+sfJXi7R5Ne0egnicccF0JJI48yoRqdVz3DnGSM4wOlB7JG2aze1J+k58/c2qROO2/3eH86n76z+1PFIjZz++x50nA1r1GDjrQX2OT8dJm/d1qpLxeEdJo8/wA9fl6+yo341CP46IHf7NP30Fsp5/8Af/eajyaqfRuEn6tF0276b/ppk4xEd+bGfY6/voLerbbIPyVk8C46YUeM291IBNP30jDpvM+y4YE49mxzVscUi398TJ/DX99eb3XDuJtNPNY30axtPN70Z1XSQ+CdLgocnJyKD0e64hbO3MeG61AqcC2uRqKHUmQqaH0ncas4rHtr+S8vVMlpcrCAyASK8KhNizyhkAkLlUAQN0GCDlgAozdo845yHw+qWfy9f2U3C4uM3RRZeIJEsis4PNRe6pVSPegDnLDbI6HyoN30udoec0fDoO/IzqXA+26JF7cnUfLC1v3vBhaw8JgznlXUKk+bcqXUfjYk/HWd2Y7JW/DpVkLC4kIJM7SRqEJByFQt8Jtu8zeJ3Hja4hx8XMlqDyw0fEFCqsgZmRVcczA8N+vT2UBV2mOLK59UE3+W1LsnaCKytkXO0UZOdyWZQzEnzJJJ9tc9q/rG6/o83+W1ScL4nFyYhzY86E21r9qPXQalVLnhULnLwxufNkUn5SKR4tCDjmx58ta/vpPxGPSSrxk4274AJ8ifCgDe13ZpIZYLuGNlSN8TJAAraW7qzIB0dTsSMEoSCcDFScOszFcjXzsvCVWS4wS7CQu2kBiFbRgkDTqxkDunBHbcZgnj3aPDZV0Zl2I7rIwzvg5B8D7DWVxu4iS2iRZkd0mgERLqzZ5ijBOd8RllJO+nJPjQef8AbG04nFdyXFurjIEavASx0DIAZQp8d9wQC2Qabsf6MJTMLviDB3wTynAlJOMAyM2RkdQBncDfrXpw4lCASJYvy0/fUQ4vCP46P8tP30Fb6BqgzE80PTAjmfT+Q5ZMerTVN+DXCQGGOcPGSSyyx99wWLurSRldnJOTpzhj51ptxaLP1WP84p/bUf0Vi8JY+v26+Px0GZY2cdslwq2DRe6QeY9pIr7kMMhZCjJjJwFUgFulYvFe0ixrBJMdLwPGqRNBJB3SY3cliGGByuWNKgbnoCMF/wBEYunMj9XfH767PEYwCDKgB/3i4+PegXHO1SwcOlu8rlItQCuJAJWGlU1Lse+QM1iehXhRi4art1nkeX1kbID8YXP9ao+JWnDJsiUWh8SS0QJPtBB+PNR217BAoW34gIlUBVTnxSxgAbALLqYAdNmH6KD0bFCPpV24XOfIwn++jrPuvSCbeMu81ncqo6RycqU74wq6pFdj5ZUeyovSH2lt5+ESNHNGxYQOsetC/wBUjfSVDZzjqPUaD0QUqZTkUqBOgIIIBB2IO4I8jVVeDwAYEMQHkI1/dSpUHX0Kh+5R/kL+6mPCIPuMX5C/upqVB39DYvuUf5A/dTjh0X3NPyR+6lSoO/cqfaL8gqTQPIUqVByBT6B5U1KgYwqOij5KfQPIU1KgbSMdKikt1+1X5BSpUCk4XC3wooz7UU/sqA9nbX72g2/3SfupUqC7HGFACgADYADAA8gPCqd1wC2lbXLbwyMfsniRm226kZpUqCD/AEPsvvO2/MR/Npj2OsfvK1/MR/NpUqCGTsbY6gPcVr4/xEfzaqy9jLELn3Fa52/k8fzaelQUz2Qssn6Ttun3CP5tJex9j9523X7hH82lSoIn7HWOT9J2v5iP1/g0x7H2O30nbfmI/m0qVA3+h1jv9J2v5iP5tcL2PsjnNnbHr/ER+v8ABpUqCK47H2Qx9J23UfxEfzaqRdlbPnAe5LfG+3JT5tKlQb1l2Sssj6Utuv3CP5tadv2btY5FZLaBGV8hliRSDg7ggZFKlQazxBsggEHIIIyCCNwfMVm/6HWP3la/mI/m0qVAw7F2H3la/wBnj+bVK77GWIYYsrX8xH82lSoLR7F2G30la/2eP5tV37F2AO1lajYfyeP5tNSoK0/Y+xzj3HbY/ER/NpDsZY/eVr+Yj+bT0qCNuxdhn6yten3vH82uW7F2GB9JWvj/ACeP5tKlQcr2MsM/WVr/AGeP5tRjsbY5+srXr9wj9f4NKlQX7TsVYbfSVr4fyeP5taA7FWH3ja/2eP5tKlQN/obY6vrK16fcI/m12Ox1iDkWVqD58iP5tKlQa9KlSoP/2Q=="/>
          <p:cNvSpPr>
            <a:spLocks noChangeAspect="1" noChangeArrowheads="1"/>
          </p:cNvSpPr>
          <p:nvPr/>
        </p:nvSpPr>
        <p:spPr bwMode="auto">
          <a:xfrm>
            <a:off x="0" y="-604838"/>
            <a:ext cx="3695700" cy="123825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6564" name="AutoShape 4" descr="data:image/jpeg;base64,/9j/4AAQSkZJRgABAQAAAQABAAD/2wCEAAkGBhQSERUUExQWFRUWGRgYGRcXFxwXGBwXFxwdGBwYGBwcHSYeGBwjHB0cIi8gJCcpLCwsGB4xNTAqNSYrLCkBCQoKBQUFDQUFDSkYEhgpKSkpKSkpKSkpKSkpKSkpKSkpKSkpKSkpKSkpKSkpKSkpKSkpKSkpKSkpKSkpKSkpKf/AABEIAIIBhAMBIgACEQEDEQH/xAAcAAABBQEBAQAAAAAAAAAAAAAGAAEDBAUCBwj/xABXEAACAQMCAwQDBhAKCAUFAAABAgMABBESIQUTMQYiQVEHYXEUIzKBkdIVJDM0QlJTVGJzkpOhscHRJUNEcnSClKOysxYXNWOiwtPwCIOEpMNktNTh8f/EABQBAQAAAAAAAAAAAAAAAAAAAAD/xAAUEQEAAAAAAAAAAAAAAAAAAAAA/9oADAMBAAIRAxEAPwD2DtBf+57WecKGMUbyYOwOhScE/FQhfekOa3EiTwQiZBrAR2ZHRoJ5l0kqCp1QlTkYxuDRtxW1jkhkSX6myMr76e4QdW/ht40ENacGZGDXSPuSztcl5DmJ4MFixJAjdgANhnNBNaelWFRL7qjeHQ0oVgpaN+UoYqreMmD8H9NPN6WrYwl4oppmCzMUVVOnkY1cxlYqq95TqBYYPj0rP+h3BHL5m1hxJ3DLIUVpQFd0H2LkADUPKp7X6GIpUC7kzHLCxMF25ZJypcE8vqdIxjGMbUBZ9GyyWrLHpa4Ze6+xVShkbOPEKpHtIoeue3zx3rQGNGjWYQ4AkEm8YcMGKco7nAXUCcgDfGeIu0UCPAyR3jJBE0aBrS5LEtoGosYtyFTHT7I1A3ELRpjKYb8uXE3L5N3yTKgXS5Tl6SQVUjbqAaAgm7Wh7aWa2jaUxrGQNJ35qpIMBcs2lHVioGfAZNU+E9ug6gMvPk1N9aoxxGugGSSNyJIiC4Bj7zbZAIrA4Zxa2iszbPb3OXdpH0Wt3HiRpOZmNhEWGg6dJ69xaYXXD/hFeIFySXkMN3rlBCApKwiGpMIgxtgL6zkCKb0gR9zRBM/MaLRkKoeKV9AmQlt1zjY6T312AOa6PawfQ83fJCOSVRJGVQXMnKQM/RVLYyfAZ8qH7W/4WiE/TKhSmjVHdYjVHEiJETF3E1Ad3xwB0AFWR2l4YkcaFnKRyNKivHcFQ7atu9FggayQOg28qDSl7dRmGF4oXkMq27MRgpGLiQRDmNnrnWO6D8HfAOaZPSJatr0xSsyNpKBELY0u+o9/u92N8qxVhgAqCRQ/JxXg+dQldAWDsimdUYiUzgMvL3CyMzAY+yI6bVzw3inB4ztO5AXlgMZmATTIgVRyxjCyMB7fPegJB27tcoDDIGd9ADIinBSNw2797KSKQoy537uxwUi1TwVR8Qrzm64twhxgzOFOnWi8/S6qiRhXHLwRpjXyOx33NEH+suyxkSMQPEQzkfGeVgUBPyF8hSMC/aj5BQr/AK0bHPw3x58ic/o5VSn0mWA6yuo6ZaCdR8pjxj10BH7kT7RfyRTe4o/tE/JH7qmzQ5H6QbNt1kdx5pBO4+VYiDQbvuOP7RfyRXQgUdFUfEKwD2+tf/qD7LS5J/yqZO3cB6R3Z9llc/8ASoCMiloHlQ4e3MOccq7/ALHcf9Leuz22hzjlXf8AYrj/AKdBvCFftR8grrAofbtpHj63vf7HN82uX7bxjpbXreyzm/aooCPFKhj/AE7X7z4h/ZHpf6dj7zv/AOySD9lATinoUHb4eNlf/FayH9lSr25U/wAlvAP6LNn5OXQE1NmhUdvRn6zvcf0aX9PcqT/TuMdYLsf+lnPy+9fvoCelQw3b6EH6ncfHbTj/AOKpbDt3bSyLHqdGdtKa4pU1N5AvGBn46AipVU4rxWO2iaaZtEaYLNgnGSANgCTkkDbzoe/1ocO++Me2KX/p0BZTUKr6UOHH+PP5mb/p049JvDuvuj+6l+ZQFNKhQelHhv3yPyJfmVJ/rL4d99J+S/zaAnp6Fv8AWfw376Qe1XH/AC1wfSpwz78j8+j/ADaAsps0Kp6UuFn+Ww/GSP1ipF9JXDT/AC23+OQD9dAT0qHo+3/Dj0vbb88g/WanXtpYnH05bfn4/nUG1TVkL2ts2+Dd25/8+P51TDtHbeFxB+dT99Bo4p6zG7TWo63MH55PnVJDx23cgLPExOwAkQk+wA70F+lSpUGR2ufFhdHygm/wNUEV+ttHbhiqR8klmO28aJhR6yCxx+Aabt8+OG3Z6e8uPlGP21LxeaVIo+VysFokIkRnHfdEBGGXpnPxCgoHtTI7e8KJVZmVCuOvJEo1anA7rZDb53AxkGlD2immkjCKY4pIkzLpDaJ5F5gQgncBRg7Yy43Bqu3bOXQwWH31TGvwW0uzTPC5jBI1AaQR3vsutaknE545IlkEZRl0u6g/VmzoUqXyinbfv5J+x6kGsuIypYc+QmSXll8aNPfI2QKPwtvPeqEvEr2JZYn0yTtyhCYUwAGDKzkOQMjQ0mlmwNSrk9TqdmOJy3ECyygKXAYKFK4UgEdXbUD4Hb2VFwPtIZ5ZEMbKu7RPpYB0VtBOSADvpYFSRpkXxzQZ9hx66kmAdeVGFAPd1H3QFOuIncBdQJDDOdIGRkaoeHcdkaxD+61M2Y2YkoxAIB5fcgAVmwdijEHIydsGZqK4m0IzHJCgscdcAZ29dAraXUisQVLAHS2xGRnB8iOlSE0NcOvbwPIzRPLFIdcXehTlrj6mcHLeBDb+OcY302vLjwt1+OYD9SGg08U1ZouLn7jEPbO37IDTc+7+5Qfn3/8Ax6DUxSrMLXR+xgX+s7f8q1yFvPO3+ST99Bqih70gx6uGXn4mQ9ftRq/ZXfErK8liZBJFGWGNacxWXxyDnasntFcSrw2+in0l47QnUpY6g8brk6t86kO/jkUBD9GfpiOHTnmJzNWeg32Ixjw8/i8870c/7Ngx098+TmPUmgLdW4LJqKKNJciTupJuEGzDc94nbceO0Ho6/wBnQjyMy/kzSD9lAT0qYilQNNMqqWYhVAySTgADqSTsBVW141BKSI5onIGTokVsDzODtVvFDt32SLgLzWQBLhDy8AnnuHGcg7KBQbK8VhLsgljLqQGUOuoEnABGcgk7YpS8VhVdTSxquCdRdQuAQpOScYyQPaawxwGUpcwuqMk+s6zKxAZ1+xjKYQa8nZvI9au8W4CZY41jbkspQa0CgqqA4CZUjAYggEY2oL8vFYV06pY11405dRqz005Pez6qss4HUge31UNwdnnSaBwoISJI20ysoBQk5wVLSDDHZj7fOr/G+Cm4aLDlFXmaiuNRDoUwNSsPGg1DKM4yM4z18PP2euo572OMAu6KD0LMFB9mT7Ploc4b2ZmV1mkkzJpWFkypTkhApGrRqJ15kxnGSR66ms+z7ubYzqo9zxsg0yscseThjhVyPe2ypyOnXwDau+KQxECSWOMnprdVz7Mneu5r2NF1u6Kox3mYBd9huTjeob6zLtCwx73JqOeuNDqcflCsGTsjIFGmQsdsq0jIO5MsihGVdSYXWMj7agJ4LhXUMjBlPRlIIPhsRsawu1vwrIed5H+hJD+ytmxVwgDgKw2wrtIMDp3mAJPtFYXaiTNxw4Dxuifkgl/fQP6QT/B8v86H/OjrelnC41EDJCjJ6segHrND3pCbHD5ifAxH5JozWlx63jeMc2QRKskbai2j4LZxqDDGemc+NBM3GoQyrzU1N0Gc572nb+sCPaD5VJHfoxwrgsdeADv72dLbepiAfXQ/BwAJcBoJYmKajy5CzsglZXLAh9Ry2sgt90rUjhiiupHLxq84jGklVclNQB65bOQB7KC/FOpXUCCu+43GxOap23aKCRtKvkggHKso1HGFyVAydQwOpyKmtXijRVV0ALMF7w3YsTpGTuc52/8A5UFzwISCQM7YkkikOMqRy+XsCDkZ5Y3GMZoLD8Ui1IhddTllUdclPhD2jx9lNa3UMwPLKOFODpw2/wD3mqEPZ9opFMTgRiVpGV9bt3o9BCsXzuctvnc1PwbhLxPIzGMB8dyJSiahnL4LHDNkZx9qOtBbHC4vuUf5C/urv3DGNhGn5I/dU9KgqNwqE9YYz/UX91V5ezNq3wraA+2FD+ta06VBjHsbZfeVr/Z4/m0zdi7D7ytT/wCni+bW0K5YUGOnY2xHSytR7LeMf8tDvbbs3axRQGO1t43N1agMkSIwzKpOCqg9AaOsUOduB3LUed7a/wCZmgJRSpYpUA56Rzjhl1+L/WwFbLSYCAxs2cdACARggnJ23/VWN6RRnhtx7F/xrRGBQD3EeKWfKDSRK6mIzaeWrHGtSq6T9m0jDC+LA+IqWB7Me+JFH71Csqusa7ROHYaCPY23r9dYvEHsUkOdU2qUuU7hi1LqHL1SlY8LI7uEDEhyT4baHCOGxF8RySxaVAeBkjAMRd3VcFD72NbKCjYxtnIoJLviVpYKWWFY8rGTy0jjyrtoXUxKgYJ8T47ZrUtGGIiICndwMaMIpGdPdbYd1fg5G6/FTbsqmkjmy5960uShZFhbWirlMEA9SwYnxJwK07O3KLhpHkOc6n059ncVRj4qCtwvibStKrJp5b6chtSnxxkqveG2QMgZHeO+Lk6alYeYI+UU8cQUsR9kcnYDfAHgN9gOtdmgHfoqYbO2nJPKWONpcDJ5Zj+EMDPdbSTjw1Vlp2rkEcsL5WZIHfUzd8z6RJy1XGNtWFGSSEJxjBJL2eP0pB+KQfIoFWbi6CtGpBOtio8gQrP+pTQYXEO2YjV9MWt0LgrzFXSRMIU5jNgRq+dYJ8AetWuKSyTWsZiOlpGhyUZmAVmXVhkwxXBPeGNt9q12lUEZIBY4GSBk+XrrAn7YIs/JEVwxBAyIXxusjbalGr6mfUc5GQDQSWRuIEkVsyrHp0nDl21EMcFix0qDpAJZu7uaa84zcAXHLi1SIQI0ZJACoYAyM4BV9jqCINWF8TnF49o7cF1MyKYxlwzAaRkA6idhgkA77ZGetWIOIxuupZFIwDnI6McKfYSCB54oMGyu7uSe25sZVAhLkIyqzlHBJy50KG0gIwLHXnbGKqdvRiC/H21i/wDwGTH+OjOhD0hL9L3J87G6HyaPnUFi5vI1v7bUyhmj6EMWywYIFOnSoPfz3tyq93oR16Ov9nxetpj8s0hpp4831pkAgRkgkrs2lugI1Nt5HA+OuvR0P4Nt/WHPyyOaAkzTZpjT4oKnGI3a3lERIkMbhMHB1EHGD4HPQ+FDV/aXWqQS854gTo5LHW7hAI2YKQUGdiNl1qGOx2Krq6Ecbu3wUVmPsUEn9FDNl2rmZU1RqHUStOpV0ZUQx4KK2GyFkDbjvaGA6jALh3DLuJp5HAZ5I5NGg/xgJK8zU5HkEKhQBqB8CbQ4fdW4ykr3HcMao+O7pUmNmJPebXkM3Uhl27uTXte08jASlotGLY8vSdTC4C7o2vrqLYGk5C48cglu2YIxTBcDIB6Ejw9WemfDNBhcL91QmJJg82kOhkQg6smMpI+pgdhrUncnST41f7RxSPDoi3ZnjB3ZRo1gvqKkMF05zg1l2vGJnktyxAjkj5raQmAGbuqzOwOApUZUEkgnbOK0+GNJzplkk1BSuldAXusAQcg5O+ofFQYdpwy5juFZ3d40ZEJBlJIMQXuqXK8vWdzgsMZJOMiSINoKn3UYlml1455kZd+XpY98xgddB6hfAtnX4nJKJYAkiqjyaWBTUxwjybMWwM6AOnnWM/aW4xJ72owSEIGstpuRAxC6hg6TsC3XyoLVtI4uyzrPoIjCAiUgakAJfDcnY5zkE53z0retrwO0igMDGwU5GAcqGBU+IwR8eae0clF1fCwNXTIPjnSSAfYTU1As0N9o97vhxPhPL/kS0RmhvtB9e8P/ABs5/uH/AH0HPpB/2fP7E/zErV45bvJCVRQxLKcMdIwGBJyQd8Dy8ayu3x/g64xvjQOuf4xM+ytPjsUhhdoWZZUBZNPeyQD3SvRwRkYPjjGCAaCOw4eyXMjhFjjbOQJC/McldL6SoEZCgg4O+fUDUXEOAs8k8gfBeIRovdxrAfDFtGtSCwxhvDpVWzgZLxkZ7kqsarGxE7KW0sWdmzyCd+jLnOAMDAqtBayPaTrqumZMskmZ4ZHfR00swbY9QvcJIwAQcBxN2RdwGUJEFLOIVKkYxCgi1FO7qWIkuuCpYYJ3yZg0IvbyLLcorT7RlIM+6GGeSuG5pYxE6tW7d/V49KtcDguo0kjfHM1BlZ2kli0MAMKzMZCwwSVYjc7bb0BJSzUVsHCDmFS3iVUqvXwBZiNseJqWgVKuRXWaBs0s0qZHBGQQR5jpQPSp80xFAsbUM9tull6762/Wx/UKJ6GO3B+sv6db/wDOKAnFKkKegHfSEP4OuP5qn5HU1t3d2saF26DwAySTsFA8STgAeusP0hg/Q25x9oP8S1LbzO1wjTroUg8lc5w++rmY25hToASAA4BznIV+B9n544O9O2ts6o5NMsI3OAoGGUYxsGx6qybe4EV3GgQxyq+nTG+q3KOYw50nDQ/CUgBQGZRjV1o7JrCmkS4kgdImLRyFtbRlQFCspOojBznYAk5x0waDeqhwqTUZjnK81wvxABh8Thh8VSX8EjgLG4jz8JtOpgPwMnAb1kEDyNTWtqsaKiDCqMDx+Unck9STuTQdtTEdKTUqDN7P/W6D7Uuv5Dsv7Kk4pYNJyyj6GjfWCU1j4LIQRkeDHx8K44I3vbDymuB/fOf1Go+0fCEngcGNZHVH0ZUMQ2MjHrJAoIL7sxzwhllJcBkLqiDusQcKGDcsjA7ynO3sxbfhCNPzSSGBQ+ruCRR4eIlYH2Cofc7QBltoUVBEzoqqEHOzspxjqMfJ1rNvILmVYGhL6l5gkaRRC7qQpwowRGWIwCVOMHpkNQXl7MwrzVBYLLnUO7jJbXnOjLHVn4ROMmuuO8HWYagCZAY9g7KGEciuNQBCuBuRnPU1S9zXc1xKJGkigZNKKgjBXIXBL5ZtedYOBjf1AmvPbXEVrbJGZi6ga03YswUHQ0gbMS6vH4O2OmxAsPtoR9Ix+lpfI2t4v/Arf8tFkaeNCnpHUG0k/E3Y+W3kP/KKC+Yj7st2AOBGckKMAEN3S2c5Y6SBjHcPnUfo7H8G2/8ANb/G1Mlvi+iYLnMSgnSu2zkd4oSufIMufIgNT+j7/Zlv/Nb/ABtQEgFJmoa7SdrDbuIk5QkKatUzskYy2kZ0qSTsdsr0G+9ZkPH7ojUJBJ6ohDOn5KOkvn0JPqoDDiF0scLu66lVSSuAdX4IB2JJ2323rMvuOLAFaeNY2ZJCe+m5jCkR6jjUWHT+bS4RxeO8gkDjTpLRyodQxtnPeCsARuCQCPaKngtY15TtK8hydDSHJJlUbYCgDYbbDr5mgpnjFoLmJNEesxKyPhMhSGZEXfWMqjkYGBj1ipLftZE6a9Lj3vmaCBrBOnCYzjUdaY3wdY3qnELLl7llUvFEHkR4zriwqKrMoOBoIJ6Z1ZqwtjaFx3gHMLRDvYblwMATj7ZHA36g0Dvfq88MT2y8zSWAkMeUUHSSnXPQHu+rpWpxG75QDBS7uQiqMAsd23J2AADEnyB6nArILwpJq91S644tbnutriBLhm97IIyxA0Y64HqvcRvLeWEsZSqoFkEiEhl1ZCspxuThlxg53GN8UFa07SiSdYgihurB5AGVsurBVAOvBRhnIHlWxPYxupV0RlOQQygggkMQQR4kAn1iq3B7KJEDRBhqUZL6tRwWOWDYbUWZic75NPFx2FjLh8cneQsrKq4Gd2YAHbfYnags21mka6Y0VF64VQoz54G1Smo7W6WRA65wemQVPluGAI+MVJQI0Ndofr7h3424/wAh6JTQ52iP07w78bN/9vJQZfacIvD7/S+s6yWIBXDF17u53x+2iXj1wY4GYOI+8gL4B0q0ihj3ttlJ3PShHtGo+h/FMAj3xjht9wynbyB8vj6EUa3d7ywpxkF0TyxrOnPykUAxJxq6xi2BuSHYrIERQ8aIpK5LIm8jBNa+TEA6TWvPeTl4gmlY58YLKRJHhC7Lp6MWAIycaTnZq7uOOssmgR5UGNXcsBpaYhUULjLbkZ6YB2z0quvGLnRcMY4Mw7YEr4JCLISTyu6NLeR3oOO0HFZYNAWSEnLMyHUJXXV3EiAV87d0kjJOOmaIY22BII2Gx6j1GsSDj0pljieEDVGJXZWdlUEvhfqeM4X7IrvsM4qHgHaw3UMkoiyY9PdQkk6lDFRrRDqAPlg7YPkBJTA1jS8bL2jzxKQCG5RYfCzsj6SMgEnIB8MHxrZoHoXuLG691POgGkhoQv2QjCZV/hafq2T0zpb4qKKFuJ3dxG0o5wWNeSQ+lcqk8ul3csCvvaqwXbGCC2cUGfddnJljSKOPVHyJDpYjuyFUzDgnBDyAMPAEPnYit/gFoVeV1h9zxMECx4VSWXVqkKoSF1AqPM6MnwrKg7Sy6V1sNT8jlDRjnKZWSRkHmY9L4+xBB2BzVrsff3EnM90NviNlU6c6WDHWNKJhG6BTqZTG2WNAS0qWaYUD0NduDtZ/022/WaJaFPSFIQtl/Trb9bGgLBSpUqAf7fLnh9wPwR/iWtC8eJ45Vkzpj+GRkFSqiQMpG4IGCCNwfZWZ6Qmxw64P4K/41rq5JNtft584D+pEI/1qaDq8R5dNpKNQbLGXC4aKMgnYjuyaioO2Nyy4xhduGBUUKqhVGwAAAA9QHSs/jYKqkw6wtrYecZBWQevCnUB4lBWmGz0oHpUqYUCxSxSpGgxYWkhaVRBI6tIXUo0QGGCn7ORSDq1eFSfROX70l+N4P+qa1SaVBki/uPC2x7ZkH6ga559zn63XzyZwPV4Ia1GahTjl/dOboQRXBaJYljClYld31FnVmBDqvdz7CMUG4s9z9wj/AD5/6VNrufuUI/8AOY//AAVZubrlxM7Z7iFmxue6Mn1VzZcR1sylGRlCEhip2fOCCrEfYnyoKwS7P3uv5x/m5+WsbtjwuZ7KdpZY8Rw3DARxMuS0Eke5aRtsMTsPCi81i9tXxw68/o83+W1BDZ2qNNbyGUcwRJiLu75QjUfsvE4PhhvM1F6Px/B8Q8jMPkmkFNbwyG7s9m5ccBJYAaSzKq6Sep6Z2xjxzkYzeyoaW09zRsVy91zZB1RGuJlATO2tt8E5wFJ+1yG5wXh4eV7vJ98yqDC4MYwFfONWWC6tiBgjbOSeO1XZcXaAYTI1fCBG5XCvqXvZU7gdD49ARctrwxaY5gExhUkUYiYDYD/dt+CdvInwr8aaUyxRIx0yPk6SyOqIMMSwGCuWU4ON8DvAnAVOynAhGs6SFmbIiIaR5SIlTKgO5yQS7N6tePAAWouBurKJLkumtGCFQDmIDSoIOy7BiAMkg7gHFaVpZiNSFycnJZjlmbplj7AB6gABtWLx7g8kkpKoWZliEcmV95KOXdtzqyw0jug5wAcAUFuLs+cYkkDjmmXHLAXv6w6EZOVIcjeq0fZDGoiZtXf0OR3kJKaCDnvaQuDn4eo56nOfbcDuYtIVdaxpblAXGrKPl4sk7hVL6WPUMB4VtS8LMk0MpUqOsseoY1KMxswGzFW8vNSc6RgIbjgJCENMqxi3SHdcYKbiQsXx18MfHSuOzXfldJAC7ROisvcRo2ZzkAgsHdmY75BORvVrjlmZBGwTmiOTWY8qNQ0On2XdJBYMM/a+yh+47K3GjUpQSclIgpc6QvNdimcfxashVsdYsdCaAj4JEI05Rm50iZ1ktqYaiTg5YsAPgjUScLuSaqNEwmuMzW+JBtGyliNKgZcaxlSucjA6jfz54Hw6SGabMa6Xkkfma1zhmLgBQgOO9vljvnwqtxrg7yyzhbdSskITmEoAzKS2kjOrDA6ScfooNngnD2gi0MwO5OFBCKCc6EDMSFHgM7eGBgC8BWRwLh0kUkwf4GUWI6slkAJBbxBUMI99yIgT1rXzQPQz2l+vOHfj5R/7eSiXNDPad/pvh3ruJP8AIkoMvtAp9wcR1Mm5YlUYMFYlc52yCdmwfPoPEvv7BZUKOCRqDDDMhBU5BDKQQQQOhoP7Svmx4rgYwW8j0C5Oevh0PSjgGgoLwCLWjkMWTTgGR2UlfgsyliHYZ2ZsnpvsKtNYIRICu0udYyd8qEPs7qgbeVWM0s0FC84XEzCV8gqMEiR0GkHOGCsFYDf4WfGp4uHorBlUBlUICNu4Nwp8wPDPTJx1Oa/aBwLWckZHKkyP6h2+PpV2AEKAdyAAfaBvQcwWgRFRMqq7DfOAPDfPsqUilqpZoG3oZj7TTlpRygw5jRRnDousSmIBnYEOCoLkoNtJXriifNYV5xG2McyPG4VJAjAIylpnYMOXjBLFmVtQxuwOaCE9p5O63KTl8ieUnmNq1W5CsqjRgqWIw2RtnarFv2gaQhFjAm0sSjvgKyNGCpYK2QVkVlYDceXhZh4NbkxuI8FE0IO8ulCPgFc4A8wR4DPSrMPDIlk5ioofQseofc1JIX2AmgrcCvpZolkkRE1qrKEcvsRnvEouDnbAz7a06x+DTMJJYAqiOHSFK6sDI1cslvhtpKsSNhqxWxmgVB/pJ2SyPlfWx/Sw/bRgDQf6TPqFv/TLXf8Ar0BjSpUqAa9Ix/g24/mr/jWs+XtDB7iuYzIBJm6BUhshmeQgHbY4I/RVz0nk/Qq6x10D/GteAWfpQvLaFoBIWUiQdcMC4IzqAySCQc9duvkH1KpBGeoPxjFUOBnSrRfcXKDx7mA0fyIyj+qa+RbftBcIAEuJlA8FlcD2AA19Geha1n9wme4lkka4bUvMYuRGg0Kctvvgn2aaA/p6aq17xKKEZlkSMebsF+TJ3oLNMTWMe1cOe6JmH2y28pX4jo3+LNA3az00pbXQhjjLoEDSPy31qxJ7pjcx420nJP2VB6jrpKfOvKex3panv7+KCOMcohjIWADBVU95QrHHe0jdm+F08a9T1f8AfSgiu51jVnY4VFLE+QG59tYd1w69nGpboWudxGIElwPASMx3bz04A6DOMm5xZ+ZJFD1DMJH/ABcWGx8cnLGPEFqr9pe06WirqZVZzsW1EKoGS5VdzvhQNss6jIoBntF2d4nNFypDbXkWoMVBktJDp6DKsUIPkf0Go+FdtILGWT3VZz2TzyankfM0TNvuJAdlG+wGBmtfhPayWRmV44GZVVikE2uTQyK+QpGGI1brqHUYLZGdriMUVzZyBtLwyRE56gqVyGHs6jxGKDUt7kOAykMrAEMDkEHcEHxBG9Y/bdscOvP6PN0/Fmhr0IXbPwsBiTy5ZEX+b3Wx7AWNE/bJc8OvB/8ATzf5bUFmz4amqOXvalRQO+2nGnHwc6c7nfFYfYd0gsJJcfx127+ZZZpFx8igD4qJOHNmOP8AmJ/hFBfCL8R2CqQTqu7gE+AC3rE6vb7PPyoDBrghIklCs8mEcfY50MznG+R3SMesVTSyWC4QrkJIpiALEqjDvgID8EMA2w2yigV1xu4KS2xClsyMpwCSAY2JOB1woJq5xC3MkLBfhbMnqdcMp/KA/TQXErJ43whZZbdmQtpk727aQvLkOSAcfD07kdcVoWNwJEV16OqsPYwzVigBeFrOEiMZl5ih5JQVmAdgFxE/Ozuyl91wNQBHTFb1tPN9Dw4V+bySVVgS+rSdAYddXwcjrnNbJO9d4oBHiVjJbxSKZriVHikAJZtaPGuqPS0YD97DZJJLELnPjFFxZ1hlRTNkLC8ZKSs3L0xh92UknKvsTqJJ2owU7mm+OgE7+fXM7p7o0ukRYqs4wiylZQgIwjFNJ7oDYUkbmq8k9yqyNEZ+XHFK0SNq1OmcHOvvcwHvJqOrGx+FRbeyuInMYDSBWKg9CwGw6+J2qS2uVkRXQ5VhqB9R3oKHEbt4xA5EjAEiQRozneNtyqgnGrHh41l8OuG91Ss/ukhmHLHLuAoVkU5OpuUMEkYKAqQc70UeHSmNAHRc1Yhpa6bRLldSTBpsqMrJvmPBzhu7Hn7EjNXO0313w71XD7+f0vIdvOiYChztUPpjhx8roj5YJaDJ47IDw/iijqgl1HKkk6Q2+lFPQAb6j66M4SNK+wfqoW47blbDiWVwGjnYHbf3s9cb5GOp65rT467CyZhnGhC5XZhFsZCu/Xl6sY38t6CxfcfjjcxhZJZBjUkS6iuRtrJIVM+AYgnqKgXtUo+qwXESjfUyB1A8yYmfSPWQBtWFBw201EQaraU7lYy0DHI3LQts59bIc6auNbXMZASaNwDsJY9LfE0WkeRB0HrQbVzEtzHGUdWjLo5KkMHVDqCgg4xrC59QI8a0qC7S9nt7gSPCqxSbTGKUuOYzBUl0sqnqdLEbkFSR3c0aCgemzT09ByayZeDyH3QBJGRMysFkh1oMKqEMNY1ghR4jB+StYmnzQUuGWTRRRx69WjYkg7jfZRq7oBIA3OAMb9askN5jqMbfY7ZHXcnff1jY43ocTmPOtkBI1SMzYOMqkbHSfVqKbeqtJmoIorcKzEAd8gnA3JChcnffZQPiqampjQdChP0lfWsX9KtcfnVoszQt6SB9Jr4YubU/36UBXSpUqAW9J654Vd/i/wBTKa+VJ987eJr6w9I4/gu7z9yb9GDXyhdL1PQb4z1+Ogu9k+BNe3cNsu3McKT5L1dviUE19IcU7Ty20nuW1tkKxLGoLTKrBSoxohJUyADbOsbg15h/4eeE672acj6jFgeppTp/wq3y169214PDcG1SeNZEMr7MMjPJkI9Y6fooMeTjjt9cveR/gpA0SflRCRv7ypLHiVgrao3hDnfU7Dmn2tIeYep6moR2Ht1zyXntz5xXEgUf1WZl/RTzdmrrHdvmkXyuYIph+UOWaAhmmD9CDnxG/wCnxoS7Rejm0uyzurLI25dDuTsM94Hw2wMdBVeTstcK31tw+TfOqMSWr/lJqwfjqN4ruPYQXkePGG7juRv+DcDO36qC7wb0d2Vt8GDU2Ma3JZvaCdl8OgFbcHBY1Hd5qfzJ5UAz5APj9FC69ppkPfkljx988Plx+XA+np44xVm27aazhJLKYjOAlyY3J8O66Hf46DeHDHVtaTzAlVUlikndUkhe+hPVieo9ZO1ZPE+yjXL65WjnKyK6mSN1KlRgJqikUaBknTp6sT41fTjsgBL2s4Gcdwxy7+YCPn5BSHamAfVGeM77SRSx/wCJMfpoKstvdILrFtCzTKUVopdGhSukjS6KunUWk2bcsc+BrjifF5o+H3MSW1wZW54iVYw4CzO2kao2ZRpVs49WK17bj8EhwlxE58lkUnp5A5q00g38PHx//eTQDXopvIbTh0cUsiwyFpGZJTy2BLHGzgfYhaLOPTJLZXIR1fMEo7rBusbeVV0n1AEEEHB65BzvVDinBYXSQmCIkqwB0KGyQcEMBmgltu0TRpYIEBE6Q94t4aUDBQNyw1K3lpD+VeD9pO0tzHc3Nuk8qxLcTkRhyEzzWYkqOu+9en2PEHP0EbVy1WJMueWAxZI0KDU2rfIU4XOSPDJHnPpA7LFNd4DkS3d3G4P2LpK5XHqKA+wqfMYC52s9MNzeIEREgUFXyrMZNS/h93T1OwHQ9TUnZv0xcQt8CRluU8pc6vYHHez7Q1edDqfVR36I+zwuuIJrAMcIMzDqCVICA7dC5B/qmg+guzCye5Y+YnLZgzFM6tGtmcJnAyVBA6eFalMhrH7WySpbmSJyvLOpwGCFkwRpDFG04Yq2w3048aDYUV0TQZLw6+P8Zj/1TH/DbCo/oZffdx7PdEhP+RQGtC3pA7QT2Vm1xAI2ZGQMJASuljpPRlwckefs8RTFjfgfXA8MESk/rt6ocX7MXN1E0c8xdGwSpn0junI+DbDoQKDI7Cele6u75ILhIVWQPjQrBtSqWAyZCDnB8PKvR7x0to5plwNi+gsFUvv0zspc4z5nfr18ztvROI3WSMBHVgysLmTIYbg/UT+qiThvAX4nbaL/AFGJZJNIDBWdkdkDMyKndUZA2GrJJ6Cgmte18zSKpmtQrFwCySK40EKAy8zuF2zpB7xABx1AJrTiJLmOVdEgGdm1KyggFkbAzgkZBAIyPAgnJvSkEsaqNUdvH9TBIEeAFWTU3cJCDSA7AgZIzk0uWUeF3GhnuJpCCRlYuTIMNgkbBY874BIoObxpjZSXKTOsvLaZF2MYABdUKkb93AJzknJyKyxx73ZDwq4A0l7sBgOgZYp1YD1ZGR6iKvcZu+TwV2bY+5Qu/m6BAP8AiFCHYq3K2XCyejcQdhv4cuZf1g0BRecOeOx4pr+zFy4wpXblkZ3UZ2A3GQcD49vix1WioDvOI4h7JcBvkTUfiqjxLgggsb73x31wzHvY2HLf5W33Y7nA8qe2uJZuQYUV0twpbU2ktI0ONKd0/BV8knAyQM7HAEd1ZRyLpkRXXyZQw+Q0J9p+ActUNvzUXX74I5JSNODgaFJ2z9qBuFBwCa3/AKPRr9VDw/jFwv5wZj/4qtW98j/AdH/msD+o0AfPZmO4hQyyywgQty5SA2p5Qke4UOdBGoo2cgHJ23OBQvdXWOJkLCJZFgjIJIUqheTXoLDdjlBpyNupG2ZU7TyyMwhgHc+Es0oikz/MVXYA42ZsA+GaAkpUKz9uFhZRcxSxau6NOmZS34PLJkP5HQdBWknaSFpEiYvG8mrlrIjRmTTuSmoDOBvg4OPCg1c1Bf3wijaRs4UZwOpPQKvmSSAB5kVNmsdvpi5/3VsfiacjO/mI1P5T+aUFWbs5JM8Ek7lmDOZFWR0RFaNhoj0EasNpBY7tudhhROey4U5iuLqI+qdpV/Jm5goVuu2c0zu1tPpjQygKsOsyFCoRI3KsGeQZcYGwZeu5oi4V2l1SRRs/MWcO0MnLMZYR4yGU7bjdWGA2D3RsSEtwb6AFlMd4o3KFeRMR+CwJjdvUVTPnV3s/2hivIRNCTjJUqw0ujrsyOPsWFaIFAPoyuNdxxUqfezdkqPDPeDEe3AoPQRQn6Tj9IMfKa2P9+lFQoU9KJ/g2X1PAfkmjoC4U9MKVAPekJc8MvPxEh+QZr5PuBud+v7K+s+3zY4ZebZ94k2/qmvk+4UZJOCT6+lB7f/4c4cW923nKgz/NQnr/AFv016J2jXv2n45v8iavOfQVxy2gs5hLcQxs0+QryqhxoQZwxBIznejLtL2qs82591W50zHOJkOMwyrvg7bkUGpkeX/fjTP0xmsQdt7HB+nLb88mfEfbVGe3FgMfTtuPHaZP30G2HH/frpwo8PHH/ZrBft5w8fyuA4/3inpUaekGwz9dRev4X6MCgIHPhn9lQXPDYpe7JGj/AM9Qw+PINYz+kSw++oz1+xfof6hrodv+Hk4F3EPbkfrUUHTdibT+LjMOfuDvAf7sqPPwqGTsrMn1HiFymPCTlzj49S6v+Kpv9O7ADAu4M+YcH5MVzL2+sAPruLw6MSd/YPbQZ95wO+PwjYXQ3+rQOhx7RrFZIsbiP4XDFX8Kzu+Uc7+GUPxURH0hWB/lcXT1jr5ZFcP28sM/XcPj9mKDBHG+UBqHFLfr8OJZ0H9YpISPjqWDtvGSqjiEOo42uLdoT8bZRQfirdj7aWR6Xlv+eXf5Wq39HrN9jcWz+ppImH6TQDvZGOIW1lOIBz1iQNMPgvGspjKDKlXk2GkbNg7MMb1+2Npq4NenqY7+Z/8A3BX9TGjT0d2yHh1ucAj3xk9WZJMFfI6T4edCPaq+iXhfE4jIglN1N73rAc6pkYEKd+m/Sg8Ib5NvKva//D7Zd27kzvmJB8QZj+sfJXi7R5Ne0egnicccF0JJI48yoRqdVz3DnGSM4wOlB7JG2aze1J+k58/c2qROO2/3eH86n76z+1PFIjZz++x50nA1r1GDjrQX2OT8dJm/d1qpLxeEdJo8/wA9fl6+yo341CP46IHf7NP30Fsp5/8Af/eajyaqfRuEn6tF0276b/ppk4xEd+bGfY6/voLerbbIPyVk8C46YUeM291IBNP30jDpvM+y4YE49mxzVscUi398TJ/DX99eb3XDuJtNPNY30axtPN70Z1XSQ+CdLgocnJyKD0e64hbO3MeG61AqcC2uRqKHUmQqaH0ncas4rHtr+S8vVMlpcrCAyASK8KhNizyhkAkLlUAQN0GCDlgAozdo845yHw+qWfy9f2U3C4uM3RRZeIJEsis4PNRe6pVSPegDnLDbI6HyoN30udoec0fDoO/IzqXA+26JF7cnUfLC1v3vBhaw8JgznlXUKk+bcqXUfjYk/HWd2Y7JW/DpVkLC4kIJM7SRqEJByFQt8Jtu8zeJ3Hja4hx8XMlqDyw0fEFCqsgZmRVcczA8N+vT2UBV2mOLK59UE3+W1LsnaCKytkXO0UZOdyWZQzEnzJJJ9tc9q/rG6/o83+W1ScL4nFyYhzY86E21r9qPXQalVLnhULnLwxufNkUn5SKR4tCDjmx58ta/vpPxGPSSrxk4274AJ8ifCgDe13ZpIZYLuGNlSN8TJAAraW7qzIB0dTsSMEoSCcDFScOszFcjXzsvCVWS4wS7CQu2kBiFbRgkDTqxkDunBHbcZgnj3aPDZV0Zl2I7rIwzvg5B8D7DWVxu4iS2iRZkd0mgERLqzZ5ijBOd8RllJO+nJPjQef8AbG04nFdyXFurjIEavASx0DIAZQp8d9wQC2Qabsf6MJTMLviDB3wTynAlJOMAyM2RkdQBncDfrXpw4lCASJYvy0/fUQ4vCP46P8tP30Fb6BqgzE80PTAjmfT+Q5ZMerTVN+DXCQGGOcPGSSyyx99wWLurSRldnJOTpzhj51ptxaLP1WP84p/bUf0Vi8JY+v26+Px0GZY2cdslwq2DRe6QeY9pIr7kMMhZCjJjJwFUgFulYvFe0ixrBJMdLwPGqRNBJB3SY3cliGGByuWNKgbnoCMF/wBEYunMj9XfH767PEYwCDKgB/3i4+PegXHO1SwcOlu8rlItQCuJAJWGlU1Lse+QM1iehXhRi4art1nkeX1kbID8YXP9ao+JWnDJsiUWh8SS0QJPtBB+PNR217BAoW34gIlUBVTnxSxgAbALLqYAdNmH6KD0bFCPpV24XOfIwn++jrPuvSCbeMu81ncqo6RycqU74wq6pFdj5ZUeyovSH2lt5+ESNHNGxYQOsetC/wBUjfSVDZzjqPUaD0QUqZTkUqBOgIIIBB2IO4I8jVVeDwAYEMQHkI1/dSpUHX0Kh+5R/kL+6mPCIPuMX5C/upqVB39DYvuUf5A/dTjh0X3NPyR+6lSoO/cqfaL8gqTQPIUqVByBT6B5U1KgYwqOij5KfQPIU1KgbSMdKikt1+1X5BSpUCk4XC3wooz7UU/sqA9nbX72g2/3SfupUqC7HGFACgADYADAA8gPCqd1wC2lbXLbwyMfsniRm226kZpUqCD/AEPsvvO2/MR/Npj2OsfvK1/MR/NpUqCGTsbY6gPcVr4/xEfzaqy9jLELn3Fa52/k8fzaelQUz2Qssn6Ttun3CP5tJex9j9523X7hH82lSoIn7HWOT9J2v5iP1/g0x7H2O30nbfmI/m0qVA3+h1jv9J2v5iP5tcL2PsjnNnbHr/ER+v8ABpUqCK47H2Qx9J23UfxEfzaqRdlbPnAe5LfG+3JT5tKlQb1l2Sssj6Utuv3CP5tadv2btY5FZLaBGV8hliRSDg7ggZFKlQazxBsggEHIIIyCCNwfMVm/6HWP3la/mI/m0qVAw7F2H3la/wBnj+bVK77GWIYYsrX8xH82lSoLR7F2G30la/2eP5tV37F2AO1lajYfyeP5tNSoK0/Y+xzj3HbY/ER/NpDsZY/eVr+Yj+bT0qCNuxdhn6yten3vH82uW7F2GB9JWvj/ACeP5tKlQcr2MsM/WVr/AGeP5tRjsbY5+srXr9wj9f4NKlQX7TsVYbfSVr4fyeP5taA7FWH3ja/2eP5tKlQN/obY6vrK16fcI/m12Ox1iDkWVqD58iP5tKlQa9KlSoP/2Q=="/>
          <p:cNvSpPr>
            <a:spLocks noChangeAspect="1" noChangeArrowheads="1"/>
          </p:cNvSpPr>
          <p:nvPr/>
        </p:nvSpPr>
        <p:spPr bwMode="auto">
          <a:xfrm>
            <a:off x="0" y="-604838"/>
            <a:ext cx="3695700" cy="123825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77828"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783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885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3" name="TextBox 32"/>
          <p:cNvSpPr txBox="1"/>
          <p:nvPr/>
        </p:nvSpPr>
        <p:spPr>
          <a:xfrm>
            <a:off x="228600" y="1905000"/>
            <a:ext cx="2819400" cy="3046988"/>
          </a:xfrm>
          <a:prstGeom prst="rect">
            <a:avLst/>
          </a:prstGeom>
          <a:noFill/>
        </p:spPr>
        <p:txBody>
          <a:bodyPr wrap="square" rtlCol="0">
            <a:spAutoFit/>
          </a:bodyPr>
          <a:lstStyle/>
          <a:p>
            <a:r>
              <a:rPr lang="en-US" sz="4000" dirty="0" smtClean="0"/>
              <a:t>Any</a:t>
            </a:r>
          </a:p>
          <a:p>
            <a:r>
              <a:rPr lang="en-US" sz="4000" dirty="0" smtClean="0"/>
              <a:t>Questions about Statistics?</a:t>
            </a:r>
          </a:p>
          <a:p>
            <a:r>
              <a:rPr lang="en-US" sz="3200" dirty="0" smtClean="0"/>
              <a:t> </a:t>
            </a:r>
            <a:endParaRPr lang="en-US" sz="3200" dirty="0"/>
          </a:p>
        </p:txBody>
      </p:sp>
      <p:pic>
        <p:nvPicPr>
          <p:cNvPr id="96260" name="Picture 4" descr="http://4.bp.blogspot.com/_IspoIT2WPm4/S1MR9DcSBrI/AAAAAAAAAFY/9vSa8M1rUhQ/s640/coffee-mug-far-side-my-brain-is-full.jpg"/>
          <p:cNvPicPr>
            <a:picLocks noChangeAspect="1" noChangeArrowheads="1"/>
          </p:cNvPicPr>
          <p:nvPr/>
        </p:nvPicPr>
        <p:blipFill>
          <a:blip r:embed="rId2" cstate="print"/>
          <a:srcRect l="3727" t="4110" r="3085" b="2740"/>
          <a:stretch>
            <a:fillRect/>
          </a:stretch>
        </p:blipFill>
        <p:spPr bwMode="auto">
          <a:xfrm>
            <a:off x="2819400" y="762000"/>
            <a:ext cx="5715000" cy="5181600"/>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0"/>
            <a:ext cx="8458200" cy="1828800"/>
          </a:xfrm>
          <a:prstGeom prst="rect">
            <a:avLst/>
          </a:prstGeom>
        </p:spPr>
        <p:txBody>
          <a:bodyPr vert="horz" lIns="91440" tIns="45720" rIns="91440" bIns="45720" rtlCol="0" anchor="ctr">
            <a:norm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lang="en-US" sz="4400" b="1" dirty="0" smtClean="0">
                <a:latin typeface="Times New Roman" pitchFamily="18" charset="0"/>
                <a:ea typeface="+mj-ea"/>
                <a:cs typeface="Times New Roman" pitchFamily="18" charset="0"/>
              </a:rPr>
              <a:t>How do you use this?</a:t>
            </a:r>
          </a:p>
          <a:p>
            <a:pPr marL="0" marR="0" lvl="0" indent="0" defTabSz="9144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a:ln>
                <a:noFill/>
              </a:ln>
              <a:solidFill>
                <a:schemeClr val="tx1"/>
              </a:solidFill>
              <a:effectLst/>
              <a:uLnTx/>
              <a:uFillTx/>
              <a:latin typeface="Arial Rounded MT Bold" pitchFamily="34" charset="0"/>
              <a:ea typeface="+mj-ea"/>
              <a:cs typeface="+mj-cs"/>
            </a:endParaRPr>
          </a:p>
        </p:txBody>
      </p:sp>
      <p:sp>
        <p:nvSpPr>
          <p:cNvPr id="5" name="Title 1"/>
          <p:cNvSpPr txBox="1">
            <a:spLocks/>
          </p:cNvSpPr>
          <p:nvPr/>
        </p:nvSpPr>
        <p:spPr>
          <a:xfrm>
            <a:off x="457200" y="1066800"/>
            <a:ext cx="8229600" cy="5334000"/>
          </a:xfrm>
          <a:prstGeom prst="rect">
            <a:avLst/>
          </a:prstGeom>
        </p:spPr>
        <p:txBody>
          <a:bodyPr vert="horz" lIns="91440" tIns="45720" rIns="91440" bIns="45720" rtlCol="0" anchor="ctr">
            <a:normAutofit fontScale="25000" lnSpcReduction="20000"/>
          </a:bodyPr>
          <a:lstStyle/>
          <a:p>
            <a:r>
              <a:rPr lang="en-US" sz="16000" dirty="0" smtClean="0">
                <a:latin typeface="Times New Roman" pitchFamily="18" charset="0"/>
                <a:ea typeface="Calibri"/>
                <a:cs typeface="Times New Roman" pitchFamily="18" charset="0"/>
              </a:rPr>
              <a:t>The mean score on the SAT is 1500, with a standard deviation of 240.  The ACT, a different college entrance examination, has a mean score of 21 with a standard deviation of 6.</a:t>
            </a:r>
          </a:p>
          <a:p>
            <a:endParaRPr lang="en-US" sz="16000" dirty="0" smtClean="0">
              <a:latin typeface="Times New Roman" pitchFamily="18" charset="0"/>
              <a:ea typeface="Calibri"/>
              <a:cs typeface="Times New Roman" pitchFamily="18" charset="0"/>
            </a:endParaRPr>
          </a:p>
          <a:p>
            <a:r>
              <a:rPr lang="en-US" sz="16000" dirty="0" smtClean="0">
                <a:latin typeface="Times New Roman" pitchFamily="18" charset="0"/>
                <a:cs typeface="Times New Roman" pitchFamily="18" charset="0"/>
              </a:rPr>
              <a:t>If Bobby scored 1740 on the SAT and  Kathy scored 30 on the ACT, who scored higher?</a:t>
            </a:r>
          </a:p>
          <a:p>
            <a:endParaRPr lang="en-US" sz="7300" dirty="0" smtClean="0">
              <a:latin typeface="Times New Roman"/>
              <a:ea typeface="Calibri"/>
            </a:endParaRPr>
          </a:p>
          <a:p>
            <a:pPr>
              <a:spcBef>
                <a:spcPct val="0"/>
              </a:spcBef>
            </a:pPr>
            <a:endParaRPr lang="en-US" sz="14400" dirty="0" smtClean="0">
              <a:latin typeface="Arial Rounded MT Bold" pitchFamily="34" charset="0"/>
              <a:ea typeface="+mj-ea"/>
              <a:cs typeface="+mj-cs"/>
            </a:endParaRPr>
          </a:p>
          <a:p>
            <a:pPr>
              <a:spcBef>
                <a:spcPct val="0"/>
              </a:spcBef>
            </a:pPr>
            <a:r>
              <a:rPr lang="en-US" sz="3800" dirty="0" smtClean="0">
                <a:latin typeface="Arial Rounded MT Bold" pitchFamily="34" charset="0"/>
                <a:ea typeface="+mj-ea"/>
                <a:cs typeface="+mj-cs"/>
              </a:rPr>
              <a:t>	 </a:t>
            </a:r>
            <a:r>
              <a:rPr kumimoji="0" lang="en-US" sz="4400" b="0" i="0" u="none" strike="noStrike" kern="1200" cap="none" spc="0" normalizeH="0" baseline="0" noProof="0" dirty="0" smtClean="0">
                <a:ln>
                  <a:noFill/>
                </a:ln>
                <a:solidFill>
                  <a:schemeClr val="tx1"/>
                </a:solidFill>
                <a:effectLst/>
                <a:uLnTx/>
                <a:uFillTx/>
                <a:latin typeface="Arial Rounded MT Bold" pitchFamily="34" charset="0"/>
                <a:ea typeface="+mj-ea"/>
                <a:cs typeface="+mj-cs"/>
              </a:rPr>
              <a:t/>
            </a:r>
            <a:br>
              <a:rPr kumimoji="0" lang="en-US" sz="4400" b="0" i="0" u="none" strike="noStrike" kern="1200" cap="none" spc="0" normalizeH="0" baseline="0" noProof="0" dirty="0" smtClean="0">
                <a:ln>
                  <a:noFill/>
                </a:ln>
                <a:solidFill>
                  <a:schemeClr val="tx1"/>
                </a:solidFill>
                <a:effectLst/>
                <a:uLnTx/>
                <a:uFillTx/>
                <a:latin typeface="Arial Rounded MT Bold" pitchFamily="34" charset="0"/>
                <a:ea typeface="+mj-ea"/>
                <a:cs typeface="+mj-cs"/>
              </a:rPr>
            </a:br>
            <a:endParaRPr kumimoji="0" lang="en-US" sz="4400" b="0" i="0" u="none" strike="noStrike" kern="1200" cap="none" spc="0" normalizeH="0" baseline="0" noProof="0" dirty="0">
              <a:ln>
                <a:noFill/>
              </a:ln>
              <a:solidFill>
                <a:schemeClr val="tx1"/>
              </a:solidFill>
              <a:effectLst/>
              <a:uLnTx/>
              <a:uFillTx/>
              <a:latin typeface="Arial Rounded MT Bold" pitchFamily="34" charset="0"/>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43000" y="685800"/>
            <a:ext cx="2667000" cy="646331"/>
          </a:xfrm>
          <a:prstGeom prst="rect">
            <a:avLst/>
          </a:prstGeom>
          <a:noFill/>
        </p:spPr>
        <p:txBody>
          <a:bodyPr wrap="square" rtlCol="0">
            <a:spAutoFit/>
          </a:bodyPr>
          <a:lstStyle/>
          <a:p>
            <a:r>
              <a:rPr lang="en-US" sz="3600" dirty="0" smtClean="0"/>
              <a:t>Bobby</a:t>
            </a:r>
            <a:endParaRPr lang="en-US" sz="3600" dirty="0"/>
          </a:p>
        </p:txBody>
      </p:sp>
      <p:sp>
        <p:nvSpPr>
          <p:cNvPr id="5" name="Rectangle 4"/>
          <p:cNvSpPr/>
          <p:nvPr/>
        </p:nvSpPr>
        <p:spPr>
          <a:xfrm>
            <a:off x="5867400" y="609600"/>
            <a:ext cx="1905000" cy="707886"/>
          </a:xfrm>
          <a:prstGeom prst="rect">
            <a:avLst/>
          </a:prstGeom>
        </p:spPr>
        <p:txBody>
          <a:bodyPr wrap="square">
            <a:spAutoFit/>
          </a:bodyPr>
          <a:lstStyle/>
          <a:p>
            <a:r>
              <a:rPr lang="en-US" sz="4000" dirty="0" smtClean="0"/>
              <a:t>Kathy</a:t>
            </a:r>
            <a:endParaRPr lang="en-US" sz="4000" dirty="0"/>
          </a:p>
        </p:txBody>
      </p:sp>
      <p:sp>
        <p:nvSpPr>
          <p:cNvPr id="2662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26625" name="Picture 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407477" y="1752600"/>
            <a:ext cx="4138047" cy="1371600"/>
          </a:xfrm>
          <a:prstGeom prst="rect">
            <a:avLst/>
          </a:prstGeom>
          <a:noFill/>
        </p:spPr>
      </p:pic>
      <p:sp>
        <p:nvSpPr>
          <p:cNvPr id="26627" name="Rectangle 3"/>
          <p:cNvSpPr>
            <a:spLocks noChangeArrowheads="1"/>
          </p:cNvSpPr>
          <p:nvPr/>
        </p:nvSpPr>
        <p:spPr bwMode="auto">
          <a:xfrm>
            <a:off x="0" y="15811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26629"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26628" name="Picture 4"/>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5257800" y="1752600"/>
            <a:ext cx="3124200" cy="1462126"/>
          </a:xfrm>
          <a:prstGeom prst="rect">
            <a:avLst/>
          </a:prstGeom>
          <a:noFill/>
        </p:spPr>
      </p:pic>
      <p:sp>
        <p:nvSpPr>
          <p:cNvPr id="12" name="TextBox 11"/>
          <p:cNvSpPr txBox="1"/>
          <p:nvPr/>
        </p:nvSpPr>
        <p:spPr>
          <a:xfrm>
            <a:off x="1143000" y="3352800"/>
            <a:ext cx="2667000" cy="646331"/>
          </a:xfrm>
          <a:prstGeom prst="rect">
            <a:avLst/>
          </a:prstGeom>
          <a:noFill/>
        </p:spPr>
        <p:txBody>
          <a:bodyPr wrap="square" rtlCol="0">
            <a:spAutoFit/>
          </a:bodyPr>
          <a:lstStyle/>
          <a:p>
            <a:r>
              <a:rPr lang="en-US" sz="3600" dirty="0" smtClean="0"/>
              <a:t>z = 1</a:t>
            </a:r>
            <a:endParaRPr lang="en-US" sz="3600" dirty="0"/>
          </a:p>
        </p:txBody>
      </p:sp>
      <p:sp>
        <p:nvSpPr>
          <p:cNvPr id="13" name="TextBox 12"/>
          <p:cNvSpPr txBox="1"/>
          <p:nvPr/>
        </p:nvSpPr>
        <p:spPr>
          <a:xfrm>
            <a:off x="5486400" y="3352800"/>
            <a:ext cx="2667000" cy="646331"/>
          </a:xfrm>
          <a:prstGeom prst="rect">
            <a:avLst/>
          </a:prstGeom>
          <a:noFill/>
        </p:spPr>
        <p:txBody>
          <a:bodyPr wrap="square" rtlCol="0">
            <a:spAutoFit/>
          </a:bodyPr>
          <a:lstStyle/>
          <a:p>
            <a:r>
              <a:rPr lang="en-US" sz="3600" dirty="0" smtClean="0"/>
              <a:t>z = 1.5</a:t>
            </a:r>
            <a:endParaRPr lang="en-US" sz="3600" dirty="0"/>
          </a:p>
        </p:txBody>
      </p:sp>
      <p:sp>
        <p:nvSpPr>
          <p:cNvPr id="14" name="TextBox 13"/>
          <p:cNvSpPr txBox="1"/>
          <p:nvPr/>
        </p:nvSpPr>
        <p:spPr>
          <a:xfrm>
            <a:off x="152400" y="4267200"/>
            <a:ext cx="8991600" cy="2308324"/>
          </a:xfrm>
          <a:prstGeom prst="rect">
            <a:avLst/>
          </a:prstGeom>
          <a:noFill/>
        </p:spPr>
        <p:txBody>
          <a:bodyPr wrap="square" rtlCol="0">
            <a:spAutoFit/>
          </a:bodyPr>
          <a:lstStyle/>
          <a:p>
            <a:r>
              <a:rPr lang="en-US" sz="3600" dirty="0" smtClean="0">
                <a:latin typeface="Times New Roman" pitchFamily="18" charset="0"/>
                <a:cs typeface="Times New Roman" pitchFamily="18" charset="0"/>
              </a:rPr>
              <a:t>Kathy scored higher – her z-score shows that she scored 1.5 standard deviations above the mean while Bobby scored 1 standard deviation above the mean.</a:t>
            </a:r>
            <a:endParaRPr lang="en-US" sz="36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6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662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228600"/>
            <a:ext cx="8458200" cy="990600"/>
          </a:xfrm>
        </p:spPr>
        <p:txBody>
          <a:bodyPr>
            <a:normAutofit fontScale="90000"/>
          </a:bodyPr>
          <a:lstStyle/>
          <a:p>
            <a:pPr algn="l"/>
            <a:r>
              <a:rPr lang="en-US" b="1" dirty="0" smtClean="0">
                <a:latin typeface="Times New Roman" pitchFamily="18" charset="0"/>
                <a:cs typeface="Times New Roman" pitchFamily="18" charset="0"/>
              </a:rPr>
              <a:t>The Empirical Rule:</a:t>
            </a:r>
            <a:r>
              <a:rPr lang="en-US" dirty="0" smtClean="0">
                <a:latin typeface="Arial Rounded MT Bold" pitchFamily="34" charset="0"/>
              </a:rPr>
              <a:t/>
            </a:r>
            <a:br>
              <a:rPr lang="en-US" dirty="0" smtClean="0">
                <a:latin typeface="Arial Rounded MT Bold" pitchFamily="34" charset="0"/>
              </a:rPr>
            </a:br>
            <a:endParaRPr lang="en-US" dirty="0">
              <a:latin typeface="Arial Rounded MT Bold" pitchFamily="34" charset="0"/>
            </a:endParaRPr>
          </a:p>
        </p:txBody>
      </p:sp>
      <p:pic>
        <p:nvPicPr>
          <p:cNvPr id="15364" name="Picture 4" descr="http://www.oswego.edu/~srp/stats/images/normal_68.gif"/>
          <p:cNvPicPr>
            <a:picLocks noChangeAspect="1" noChangeArrowheads="1"/>
          </p:cNvPicPr>
          <p:nvPr/>
        </p:nvPicPr>
        <p:blipFill>
          <a:blip r:embed="rId2" cstate="print"/>
          <a:srcRect/>
          <a:stretch>
            <a:fillRect/>
          </a:stretch>
        </p:blipFill>
        <p:spPr bwMode="auto">
          <a:xfrm>
            <a:off x="533400" y="910588"/>
            <a:ext cx="8305800" cy="4271012"/>
          </a:xfrm>
          <a:prstGeom prst="rect">
            <a:avLst/>
          </a:prstGeom>
          <a:noFill/>
        </p:spPr>
      </p:pic>
      <p:sp>
        <p:nvSpPr>
          <p:cNvPr id="37" name="Title 1"/>
          <p:cNvSpPr txBox="1">
            <a:spLocks/>
          </p:cNvSpPr>
          <p:nvPr/>
        </p:nvSpPr>
        <p:spPr>
          <a:xfrm>
            <a:off x="495300" y="5410200"/>
            <a:ext cx="8648700" cy="1447800"/>
          </a:xfrm>
          <a:prstGeom prst="rect">
            <a:avLst/>
          </a:prstGeom>
        </p:spPr>
        <p:txBody>
          <a:bodyPr vert="horz" lIns="91440" tIns="45720" rIns="91440" bIns="45720" rtlCol="0" anchor="ctr">
            <a:norm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3800"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68% of the data falls within ± 1</a:t>
            </a:r>
            <a:r>
              <a:rPr kumimoji="0" lang="el-GR" sz="4300" b="1"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σ</a:t>
            </a:r>
            <a:r>
              <a:rPr kumimoji="0" lang="en-US" sz="4400" b="0" i="0" u="none" strike="noStrike" kern="1200" cap="none" spc="0" normalizeH="0" baseline="0" noProof="0" dirty="0" smtClean="0">
                <a:ln>
                  <a:noFill/>
                </a:ln>
                <a:solidFill>
                  <a:schemeClr val="tx1"/>
                </a:solidFill>
                <a:effectLst/>
                <a:uLnTx/>
                <a:uFillTx/>
                <a:latin typeface="Arial Rounded MT Bold" pitchFamily="34" charset="0"/>
                <a:ea typeface="+mj-ea"/>
                <a:cs typeface="+mj-cs"/>
              </a:rPr>
              <a:t/>
            </a:r>
            <a:br>
              <a:rPr kumimoji="0" lang="en-US" sz="4400" b="0" i="0" u="none" strike="noStrike" kern="1200" cap="none" spc="0" normalizeH="0" baseline="0" noProof="0" dirty="0" smtClean="0">
                <a:ln>
                  <a:noFill/>
                </a:ln>
                <a:solidFill>
                  <a:schemeClr val="tx1"/>
                </a:solidFill>
                <a:effectLst/>
                <a:uLnTx/>
                <a:uFillTx/>
                <a:latin typeface="Arial Rounded MT Bold" pitchFamily="34" charset="0"/>
                <a:ea typeface="+mj-ea"/>
                <a:cs typeface="+mj-cs"/>
              </a:rPr>
            </a:br>
            <a:endParaRPr kumimoji="0" lang="en-US" sz="4400" b="0" i="0" u="none" strike="noStrike" kern="1200" cap="none" spc="0" normalizeH="0" baseline="0" noProof="0" dirty="0">
              <a:ln>
                <a:noFill/>
              </a:ln>
              <a:solidFill>
                <a:schemeClr val="tx1"/>
              </a:solidFill>
              <a:effectLst/>
              <a:uLnTx/>
              <a:uFillTx/>
              <a:latin typeface="Arial Rounded MT Bold" pitchFamily="34" charset="0"/>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36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533400" y="5486400"/>
            <a:ext cx="8648700" cy="1447800"/>
          </a:xfrm>
          <a:prstGeom prst="rect">
            <a:avLst/>
          </a:prstGeom>
        </p:spPr>
        <p:txBody>
          <a:bodyPr vert="horz" lIns="91440" tIns="45720" rIns="91440" bIns="45720" rtlCol="0" anchor="ctr">
            <a:norm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3800"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95% of the data falls within ± 2</a:t>
            </a:r>
            <a:r>
              <a:rPr kumimoji="0" lang="el-GR" sz="4300" b="1"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σ</a:t>
            </a:r>
            <a:r>
              <a:rPr kumimoji="0" lang="en-US" sz="4400" b="0" i="0" u="none" strike="noStrike" kern="1200" cap="none" spc="0" normalizeH="0" baseline="0" noProof="0" dirty="0" smtClean="0">
                <a:ln>
                  <a:noFill/>
                </a:ln>
                <a:solidFill>
                  <a:schemeClr val="tx1"/>
                </a:solidFill>
                <a:effectLst/>
                <a:uLnTx/>
                <a:uFillTx/>
                <a:latin typeface="Arial Rounded MT Bold" pitchFamily="34" charset="0"/>
                <a:ea typeface="+mj-ea"/>
                <a:cs typeface="+mj-cs"/>
              </a:rPr>
              <a:t/>
            </a:r>
            <a:br>
              <a:rPr kumimoji="0" lang="en-US" sz="4400" b="0" i="0" u="none" strike="noStrike" kern="1200" cap="none" spc="0" normalizeH="0" baseline="0" noProof="0" dirty="0" smtClean="0">
                <a:ln>
                  <a:noFill/>
                </a:ln>
                <a:solidFill>
                  <a:schemeClr val="tx1"/>
                </a:solidFill>
                <a:effectLst/>
                <a:uLnTx/>
                <a:uFillTx/>
                <a:latin typeface="Arial Rounded MT Bold" pitchFamily="34" charset="0"/>
                <a:ea typeface="+mj-ea"/>
                <a:cs typeface="+mj-cs"/>
              </a:rPr>
            </a:br>
            <a:endParaRPr kumimoji="0" lang="en-US" sz="4400" b="0" i="0" u="none" strike="noStrike" kern="1200" cap="none" spc="0" normalizeH="0" baseline="0" noProof="0" dirty="0">
              <a:ln>
                <a:noFill/>
              </a:ln>
              <a:solidFill>
                <a:schemeClr val="tx1"/>
              </a:solidFill>
              <a:effectLst/>
              <a:uLnTx/>
              <a:uFillTx/>
              <a:latin typeface="Arial Rounded MT Bold" pitchFamily="34" charset="0"/>
              <a:ea typeface="+mj-ea"/>
              <a:cs typeface="+mj-cs"/>
            </a:endParaRPr>
          </a:p>
        </p:txBody>
      </p:sp>
      <p:pic>
        <p:nvPicPr>
          <p:cNvPr id="18434" name="Picture 2" descr="http://www.oswego.edu/~srp/stats/images/normal_95.gif"/>
          <p:cNvPicPr>
            <a:picLocks noChangeAspect="1" noChangeArrowheads="1"/>
          </p:cNvPicPr>
          <p:nvPr/>
        </p:nvPicPr>
        <p:blipFill>
          <a:blip r:embed="rId2" cstate="print"/>
          <a:srcRect/>
          <a:stretch>
            <a:fillRect/>
          </a:stretch>
        </p:blipFill>
        <p:spPr bwMode="auto">
          <a:xfrm>
            <a:off x="304800" y="381000"/>
            <a:ext cx="8534401" cy="5060602"/>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1630</TotalTime>
  <Words>2164</Words>
  <Application>Microsoft Office PowerPoint</Application>
  <PresentationFormat>On-screen Show (4:3)</PresentationFormat>
  <Paragraphs>301</Paragraphs>
  <Slides>58</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58</vt:i4>
      </vt:variant>
    </vt:vector>
  </HeadingPairs>
  <TitlesOfParts>
    <vt:vector size="60" baseType="lpstr">
      <vt:lpstr>Office Theme</vt:lpstr>
      <vt:lpstr>Equation</vt:lpstr>
      <vt:lpstr>Common Core Math III Unit 1: STATISTICS!  </vt:lpstr>
      <vt:lpstr>Three main topics in CCM3 with one additional topic for CCM3 Honors: </vt:lpstr>
      <vt:lpstr>NORMAL DISTRIBUTIONS: </vt:lpstr>
      <vt:lpstr>Slide 4</vt:lpstr>
      <vt:lpstr>Slide 5</vt:lpstr>
      <vt:lpstr>Slide 6</vt:lpstr>
      <vt:lpstr>Slide 7</vt:lpstr>
      <vt:lpstr>The Empirical Rule: </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vector>
  </TitlesOfParts>
  <Company>Wake County Schools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Common Core Math III Unit 1:  STATISTICS!</dc:title>
  <dc:creator>cbarber</dc:creator>
  <cp:lastModifiedBy>kregan</cp:lastModifiedBy>
  <cp:revision>150</cp:revision>
  <dcterms:created xsi:type="dcterms:W3CDTF">2013-05-14T13:42:16Z</dcterms:created>
  <dcterms:modified xsi:type="dcterms:W3CDTF">2015-01-02T21:10:11Z</dcterms:modified>
</cp:coreProperties>
</file>